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Lst>
  <p:sldSz cy="5143500" cx="9144000"/>
  <p:notesSz cx="6858000" cy="9144000"/>
  <p:embeddedFontLst>
    <p:embeddedFont>
      <p:font typeface="Roboto"/>
      <p:regular r:id="rId37"/>
      <p:bold r:id="rId38"/>
      <p:italic r:id="rId39"/>
      <p:boldItalic r:id="rId40"/>
    </p:embeddedFont>
    <p:embeddedFont>
      <p:font typeface="Montserra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354B9B-A27B-4EA3-9729-161B147E6971}">
  <a:tblStyle styleId="{14354B9B-A27B-4EA3-9729-161B147E697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4.xml"/><Relationship Id="rId42" Type="http://schemas.openxmlformats.org/officeDocument/2006/relationships/font" Target="fonts/Montserrat-bold.fntdata"/><Relationship Id="rId41" Type="http://schemas.openxmlformats.org/officeDocument/2006/relationships/font" Target="fonts/Montserrat-regular.fntdata"/><Relationship Id="rId22" Type="http://schemas.openxmlformats.org/officeDocument/2006/relationships/slide" Target="slides/slide16.xml"/><Relationship Id="rId44" Type="http://schemas.openxmlformats.org/officeDocument/2006/relationships/font" Target="fonts/Montserrat-boldItalic.fntdata"/><Relationship Id="rId21" Type="http://schemas.openxmlformats.org/officeDocument/2006/relationships/slide" Target="slides/slide15.xml"/><Relationship Id="rId43" Type="http://schemas.openxmlformats.org/officeDocument/2006/relationships/font" Target="fonts/Montserrat-italic.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Roboto-regular.fntdata"/><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Roboto-italic.fntdata"/><Relationship Id="rId16" Type="http://schemas.openxmlformats.org/officeDocument/2006/relationships/slide" Target="slides/slide10.xml"/><Relationship Id="rId38" Type="http://schemas.openxmlformats.org/officeDocument/2006/relationships/font" Target="fonts/Roboto-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lendly.com/profsacha/collaborate-for-change"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3bee77f11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23bee77f11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804ded79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804ded790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804ded790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804ded790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Brian will present</a:t>
            </a:r>
            <a:endParaRPr/>
          </a:p>
          <a:p>
            <a:pPr indent="0" lvl="0" marL="0" rtl="0" algn="l">
              <a:spcBef>
                <a:spcPts val="0"/>
              </a:spcBef>
              <a:spcAft>
                <a:spcPts val="0"/>
              </a:spcAft>
              <a:buNone/>
            </a:pPr>
            <a:r>
              <a:rPr lang="en"/>
              <a:t>V- gather the list of AS Resolutions - equity focused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ASCCC and in alignment ARC,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3804ded790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3804ded790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 -will do this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577c76599f_0_3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577c76599f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Collaborative</a:t>
            </a:r>
            <a:r>
              <a:rPr lang="en"/>
              <a:t> slide</a:t>
            </a:r>
            <a:endParaRPr/>
          </a:p>
          <a:p>
            <a:pPr indent="0" lvl="0" marL="0" rtl="0" algn="l">
              <a:spcBef>
                <a:spcPts val="0"/>
              </a:spcBef>
              <a:spcAft>
                <a:spcPts val="0"/>
              </a:spcAft>
              <a:buNone/>
            </a:pPr>
            <a:r>
              <a:rPr lang="en"/>
              <a:t>Give (or share) examples</a:t>
            </a:r>
            <a:endParaRPr/>
          </a:p>
          <a:p>
            <a:pPr indent="0" lvl="0" marL="0" rtl="0" algn="l">
              <a:spcBef>
                <a:spcPts val="0"/>
              </a:spcBef>
              <a:spcAft>
                <a:spcPts val="0"/>
              </a:spcAft>
              <a:buNone/>
            </a:pPr>
            <a:r>
              <a:rPr lang="en"/>
              <a:t>How do equitable approaches inform your AUP?</a:t>
            </a:r>
            <a:endParaRPr/>
          </a:p>
        </p:txBody>
      </p:sp>
      <p:sp>
        <p:nvSpPr>
          <p:cNvPr id="111" name="Google Shape;111;g2577c76599f_0_3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3804ded79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3804ded79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74049"/>
              </a:buClr>
              <a:buSzPts val="1200"/>
              <a:buFont typeface="Montserrat"/>
              <a:buAutoNum type="arabicPeriod"/>
            </a:pPr>
            <a:r>
              <a:rPr b="1" lang="en" sz="1200">
                <a:solidFill>
                  <a:srgbClr val="374049"/>
                </a:solidFill>
                <a:latin typeface="Montserrat"/>
                <a:ea typeface="Montserrat"/>
                <a:cs typeface="Montserrat"/>
                <a:sym typeface="Montserrat"/>
              </a:rPr>
              <a:t>Students First</a:t>
            </a:r>
            <a:r>
              <a:rPr lang="en" sz="1200">
                <a:solidFill>
                  <a:srgbClr val="374049"/>
                </a:solidFill>
                <a:latin typeface="Montserrat"/>
                <a:ea typeface="Montserrat"/>
                <a:cs typeface="Montserrat"/>
                <a:sym typeface="Montserrat"/>
              </a:rPr>
              <a:t> - The College engages and connects students early and often to people, programs, and services as an integrated educational experience. By providing personalized, proactive support, the College fosters relationships that ensure all students, particularly the historically underserved and marginalized, persist, learn, and succeed.</a:t>
            </a:r>
            <a:endParaRPr sz="1200">
              <a:solidFill>
                <a:srgbClr val="374049"/>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374049"/>
              </a:buClr>
              <a:buSzPts val="1200"/>
              <a:buFont typeface="Montserrat"/>
              <a:buAutoNum type="arabicPeriod"/>
            </a:pPr>
            <a:r>
              <a:rPr b="1" lang="en" sz="1200">
                <a:solidFill>
                  <a:srgbClr val="374049"/>
                </a:solidFill>
                <a:latin typeface="Montserrat"/>
                <a:ea typeface="Montserrat"/>
                <a:cs typeface="Montserrat"/>
                <a:sym typeface="Montserrat"/>
              </a:rPr>
              <a:t>Clear and Effective Paths</a:t>
            </a:r>
            <a:r>
              <a:rPr lang="en" sz="1200">
                <a:solidFill>
                  <a:srgbClr val="374049"/>
                </a:solidFill>
                <a:latin typeface="Montserrat"/>
                <a:ea typeface="Montserrat"/>
                <a:cs typeface="Montserrat"/>
                <a:sym typeface="Montserrat"/>
              </a:rPr>
              <a:t> - The College provides easily recognizable pathways to, through, and beyond ARC. Offering well defined and supported pathways provides a foundation for success as students enter the College, make timely progress toward achieving their informed educational goals, and seamlessly transfer to other colleges and universities or find employment in their chosen career.</a:t>
            </a:r>
            <a:endParaRPr sz="1200">
              <a:solidFill>
                <a:srgbClr val="374049"/>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374049"/>
              </a:buClr>
              <a:buSzPts val="1200"/>
              <a:buFont typeface="Montserrat"/>
              <a:buAutoNum type="arabicPeriod"/>
            </a:pPr>
            <a:r>
              <a:rPr b="1" lang="en" sz="1200">
                <a:solidFill>
                  <a:srgbClr val="374049"/>
                </a:solidFill>
                <a:latin typeface="Montserrat"/>
                <a:ea typeface="Montserrat"/>
                <a:cs typeface="Montserrat"/>
                <a:sym typeface="Montserrat"/>
              </a:rPr>
              <a:t>Exemplary Teaching, Learning &amp; Working Environment</a:t>
            </a:r>
            <a:r>
              <a:rPr lang="en" sz="1200">
                <a:solidFill>
                  <a:srgbClr val="374049"/>
                </a:solidFill>
                <a:latin typeface="Montserrat"/>
                <a:ea typeface="Montserrat"/>
                <a:cs typeface="Montserrat"/>
                <a:sym typeface="Montserrat"/>
              </a:rPr>
              <a:t> - The College ensures an equitable, safe, and inclusive teaching, learning, and working environment. Culturally relevant curriculum, innovative, high- quality instructional methods and technologies, exemplary academic and student support services, and comprehensive and integrated professional development create the best conditions for teaching and learning. The College promotes liberation and honors the dignity, humanity, and contributions of all members of our community.</a:t>
            </a:r>
            <a:endParaRPr sz="1200">
              <a:solidFill>
                <a:srgbClr val="374049"/>
              </a:solidFill>
              <a:latin typeface="Montserrat"/>
              <a:ea typeface="Montserrat"/>
              <a:cs typeface="Montserrat"/>
              <a:sym typeface="Montserrat"/>
            </a:endParaRPr>
          </a:p>
          <a:p>
            <a:pPr indent="-304800" lvl="0" marL="457200" rtl="0" algn="l">
              <a:lnSpc>
                <a:spcPct val="115000"/>
              </a:lnSpc>
              <a:spcBef>
                <a:spcPts val="0"/>
              </a:spcBef>
              <a:spcAft>
                <a:spcPts val="0"/>
              </a:spcAft>
              <a:buClr>
                <a:srgbClr val="374049"/>
              </a:buClr>
              <a:buSzPts val="1200"/>
              <a:buFont typeface="Montserrat"/>
              <a:buAutoNum type="arabicPeriod"/>
            </a:pPr>
            <a:r>
              <a:rPr b="1" lang="en" sz="1200">
                <a:solidFill>
                  <a:srgbClr val="374049"/>
                </a:solidFill>
                <a:latin typeface="Montserrat"/>
                <a:ea typeface="Montserrat"/>
                <a:cs typeface="Montserrat"/>
                <a:sym typeface="Montserrat"/>
              </a:rPr>
              <a:t>Vibrancy and Resiliency</a:t>
            </a:r>
            <a:r>
              <a:rPr lang="en" sz="1200">
                <a:solidFill>
                  <a:srgbClr val="374049"/>
                </a:solidFill>
                <a:latin typeface="Montserrat"/>
                <a:ea typeface="Montserrat"/>
                <a:cs typeface="Montserrat"/>
                <a:sym typeface="Montserrat"/>
              </a:rPr>
              <a:t> - The College promotes a culture of innovation, entrepreneurship, sustainability, and transparent communication. Proactive, effective, and efficient </a:t>
            </a:r>
            <a:br>
              <a:rPr lang="en" sz="1200">
                <a:solidFill>
                  <a:srgbClr val="374049"/>
                </a:solidFill>
                <a:latin typeface="Montserrat"/>
                <a:ea typeface="Montserrat"/>
                <a:cs typeface="Montserrat"/>
                <a:sym typeface="Montserrat"/>
              </a:rPr>
            </a:br>
            <a:r>
              <a:rPr lang="en" sz="1200">
                <a:solidFill>
                  <a:srgbClr val="374049"/>
                </a:solidFill>
                <a:latin typeface="Montserrat"/>
                <a:ea typeface="Montserrat"/>
                <a:cs typeface="Montserrat"/>
                <a:sym typeface="Montserrat"/>
              </a:rPr>
              <a:t>operational systems and governance and data informed approaches to planning, </a:t>
            </a:r>
            <a:br>
              <a:rPr lang="en" sz="1200">
                <a:solidFill>
                  <a:srgbClr val="374049"/>
                </a:solidFill>
                <a:latin typeface="Montserrat"/>
                <a:ea typeface="Montserrat"/>
                <a:cs typeface="Montserrat"/>
                <a:sym typeface="Montserrat"/>
              </a:rPr>
            </a:br>
            <a:r>
              <a:rPr lang="en" sz="1200">
                <a:solidFill>
                  <a:srgbClr val="374049"/>
                </a:solidFill>
                <a:latin typeface="Montserrat"/>
                <a:ea typeface="Montserrat"/>
                <a:cs typeface="Montserrat"/>
                <a:sym typeface="Montserrat"/>
              </a:rPr>
              <a:t>decision-making, and resource allocation provide a high level of service to our students,</a:t>
            </a:r>
            <a:br>
              <a:rPr lang="en" sz="1200">
                <a:solidFill>
                  <a:srgbClr val="374049"/>
                </a:solidFill>
                <a:latin typeface="Montserrat"/>
                <a:ea typeface="Montserrat"/>
                <a:cs typeface="Montserrat"/>
                <a:sym typeface="Montserrat"/>
              </a:rPr>
            </a:br>
            <a:r>
              <a:rPr lang="en" sz="1200">
                <a:solidFill>
                  <a:srgbClr val="374049"/>
                </a:solidFill>
                <a:latin typeface="Montserrat"/>
                <a:ea typeface="Montserrat"/>
                <a:cs typeface="Montserrat"/>
                <a:sym typeface="Montserrat"/>
              </a:rPr>
              <a:t>community, and to one another.</a:t>
            </a:r>
            <a:endParaRPr sz="1200">
              <a:solidFill>
                <a:srgbClr val="374049"/>
              </a:solidFill>
              <a:latin typeface="Montserrat"/>
              <a:ea typeface="Montserrat"/>
              <a:cs typeface="Montserrat"/>
              <a:sym typeface="Montserrat"/>
            </a:endParaRPr>
          </a:p>
          <a:p>
            <a:pPr indent="0" lvl="0" marL="0" rtl="0" algn="l">
              <a:lnSpc>
                <a:spcPct val="115000"/>
              </a:lnSpc>
              <a:spcBef>
                <a:spcPts val="3600"/>
              </a:spcBef>
              <a:spcAft>
                <a:spcPts val="3600"/>
              </a:spcAft>
              <a:buNone/>
            </a:pPr>
            <a:r>
              <a:rPr lang="en" sz="1200">
                <a:solidFill>
                  <a:srgbClr val="374049"/>
                </a:solidFill>
                <a:latin typeface="Montserrat"/>
                <a:ea typeface="Montserrat"/>
                <a:cs typeface="Montserrat"/>
                <a:sym typeface="Montserrat"/>
              </a:rPr>
              <a:t>African American Males most DI’d for First semester success and Fall to Spring retention (first to second term)</a:t>
            </a:r>
            <a:endParaRPr sz="1200">
              <a:solidFill>
                <a:srgbClr val="374049"/>
              </a:solidFill>
              <a:latin typeface="Montserrat"/>
              <a:ea typeface="Montserrat"/>
              <a:cs typeface="Montserrat"/>
              <a:sym typeface="Montserra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577c76599f_0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577c76599f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 will do this (maybe Jen, too)</a:t>
            </a:r>
            <a:endParaRPr/>
          </a:p>
          <a:p>
            <a:pPr indent="0" lvl="0" marL="0" rtl="0" algn="l">
              <a:spcBef>
                <a:spcPts val="0"/>
              </a:spcBef>
              <a:spcAft>
                <a:spcPts val="0"/>
              </a:spcAft>
              <a:buNone/>
            </a:pPr>
            <a:r>
              <a:rPr lang="en"/>
              <a:t>Clearly explain resources and the nuances</a:t>
            </a:r>
            <a:endParaRPr/>
          </a:p>
        </p:txBody>
      </p:sp>
      <p:sp>
        <p:nvSpPr>
          <p:cNvPr id="151" name="Google Shape;151;g2577c76599f_0_16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578297341f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578297341f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will do this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77c76599f_0_1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2577c76599f_0_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
              <a:t>B-will do this slide</a:t>
            </a:r>
            <a:endParaRPr/>
          </a:p>
          <a:p>
            <a:pPr indent="0" lvl="0" marL="0" rtl="0" algn="l">
              <a:lnSpc>
                <a:spcPct val="100000"/>
              </a:lnSpc>
              <a:spcBef>
                <a:spcPts val="0"/>
              </a:spcBef>
              <a:spcAft>
                <a:spcPts val="0"/>
              </a:spcAft>
              <a:buNone/>
            </a:pPr>
            <a:r>
              <a:rPr lang="en" sz="1100"/>
              <a:t>From Integrated Planning Guide 2018-19</a:t>
            </a:r>
            <a:endParaRPr sz="1100"/>
          </a:p>
          <a:p>
            <a:pPr indent="0" lvl="0" marL="0" rtl="0" algn="l">
              <a:lnSpc>
                <a:spcPct val="100000"/>
              </a:lnSpc>
              <a:spcBef>
                <a:spcPts val="0"/>
              </a:spcBef>
              <a:spcAft>
                <a:spcPts val="0"/>
              </a:spcAft>
              <a:buNone/>
            </a:pPr>
            <a:r>
              <a:rPr lang="en" sz="1100"/>
              <a:t>If your unit did a PR last year, EOP&amp;S, this is your first Annual Unit Plan building off the work of your Review.</a:t>
            </a:r>
            <a:endParaRPr sz="1100"/>
          </a:p>
          <a:p>
            <a:pPr indent="0" lvl="0" marL="0" rtl="0" algn="l">
              <a:lnSpc>
                <a:spcPct val="100000"/>
              </a:lnSpc>
              <a:spcBef>
                <a:spcPts val="0"/>
              </a:spcBef>
              <a:spcAft>
                <a:spcPts val="0"/>
              </a:spcAft>
              <a:buNone/>
            </a:pPr>
            <a:r>
              <a:rPr lang="en" sz="1100"/>
              <a:t>Not everyone who does Annual Unit Planning does Program Review.</a:t>
            </a:r>
            <a:endParaRPr sz="1100"/>
          </a:p>
          <a:p>
            <a:pPr indent="-228600" lvl="0" marL="228600" rtl="0" algn="l">
              <a:lnSpc>
                <a:spcPct val="100000"/>
              </a:lnSpc>
              <a:spcBef>
                <a:spcPts val="0"/>
              </a:spcBef>
              <a:spcAft>
                <a:spcPts val="0"/>
              </a:spcAft>
              <a:buSzPts val="2220"/>
              <a:buNone/>
            </a:pPr>
            <a:r>
              <a:rPr lang="en" sz="1100">
                <a:solidFill>
                  <a:srgbClr val="003057"/>
                </a:solidFill>
              </a:rPr>
              <a:t>Program Review (every 7 years): assess program, create measurable objectives aligned with Strategic Goals and commitment to social justice and equity</a:t>
            </a:r>
            <a:endParaRPr sz="1100">
              <a:solidFill>
                <a:srgbClr val="003057"/>
              </a:solidFill>
            </a:endParaRPr>
          </a:p>
          <a:p>
            <a:pPr indent="-228600" lvl="0" marL="228600" rtl="0" algn="l">
              <a:lnSpc>
                <a:spcPct val="100000"/>
              </a:lnSpc>
              <a:spcBef>
                <a:spcPts val="0"/>
              </a:spcBef>
              <a:spcAft>
                <a:spcPts val="0"/>
              </a:spcAft>
              <a:buSzPts val="2220"/>
              <a:buNone/>
            </a:pPr>
            <a:r>
              <a:rPr lang="en" sz="1100">
                <a:solidFill>
                  <a:srgbClr val="003057"/>
                </a:solidFill>
              </a:rPr>
              <a:t>Annual Unit Plan (every year): </a:t>
            </a:r>
            <a:endParaRPr sz="1100">
              <a:solidFill>
                <a:srgbClr val="003057"/>
              </a:solidFill>
            </a:endParaRPr>
          </a:p>
          <a:p>
            <a:pPr indent="-146050" lvl="1" marL="685800" rtl="0" algn="l">
              <a:lnSpc>
                <a:spcPct val="100000"/>
              </a:lnSpc>
              <a:spcBef>
                <a:spcPts val="0"/>
              </a:spcBef>
              <a:spcAft>
                <a:spcPts val="0"/>
              </a:spcAft>
              <a:buClr>
                <a:srgbClr val="003057"/>
              </a:buClr>
              <a:buSzPts val="1100"/>
              <a:buChar char="•"/>
            </a:pPr>
            <a:r>
              <a:rPr lang="en" sz="1100">
                <a:solidFill>
                  <a:srgbClr val="003057"/>
                </a:solidFill>
              </a:rPr>
              <a:t>Reviews data and creates </a:t>
            </a:r>
            <a:r>
              <a:rPr b="1" lang="en" sz="1100">
                <a:solidFill>
                  <a:srgbClr val="003057"/>
                </a:solidFill>
              </a:rPr>
              <a:t>action steps and related resource requests based on program review objectives </a:t>
            </a:r>
            <a:endParaRPr sz="1100">
              <a:solidFill>
                <a:srgbClr val="003057"/>
              </a:solidFill>
            </a:endParaRPr>
          </a:p>
          <a:p>
            <a:pPr indent="-157480" lvl="1" marL="685800" rtl="0" algn="l">
              <a:lnSpc>
                <a:spcPct val="100000"/>
              </a:lnSpc>
              <a:spcBef>
                <a:spcPts val="500"/>
              </a:spcBef>
              <a:spcAft>
                <a:spcPts val="0"/>
              </a:spcAft>
              <a:buClr>
                <a:srgbClr val="003057"/>
              </a:buClr>
              <a:buSzPts val="1100"/>
              <a:buChar char="•"/>
            </a:pPr>
            <a:r>
              <a:rPr lang="en" sz="1100">
                <a:solidFill>
                  <a:srgbClr val="003057"/>
                </a:solidFill>
              </a:rPr>
              <a:t>Aligns action steps and resource needs to </a:t>
            </a:r>
            <a:r>
              <a:rPr b="1" lang="en" sz="1100">
                <a:solidFill>
                  <a:srgbClr val="003057"/>
                </a:solidFill>
              </a:rPr>
              <a:t>ARC strategic goals </a:t>
            </a:r>
            <a:r>
              <a:rPr lang="en" sz="1100">
                <a:solidFill>
                  <a:srgbClr val="003057"/>
                </a:solidFill>
              </a:rPr>
              <a:t>(specific to the year) </a:t>
            </a:r>
            <a:endParaRPr sz="1100">
              <a:solidFill>
                <a:srgbClr val="003057"/>
              </a:solidFill>
            </a:endParaRPr>
          </a:p>
          <a:p>
            <a:pPr indent="0" lvl="0" marL="0" rtl="0" algn="l">
              <a:lnSpc>
                <a:spcPct val="100000"/>
              </a:lnSpc>
              <a:spcBef>
                <a:spcPts val="500"/>
              </a:spcBef>
              <a:spcAft>
                <a:spcPts val="0"/>
              </a:spcAft>
              <a:buNone/>
            </a:pPr>
            <a:r>
              <a:rPr lang="en" sz="1100">
                <a:solidFill>
                  <a:srgbClr val="003057"/>
                </a:solidFill>
              </a:rPr>
              <a:t>Next Program Review:</a:t>
            </a:r>
            <a:endParaRPr sz="1100">
              <a:solidFill>
                <a:srgbClr val="003057"/>
              </a:solidFill>
            </a:endParaRPr>
          </a:p>
          <a:p>
            <a:pPr indent="-169227" lvl="1" marL="685800" rtl="0" algn="l">
              <a:lnSpc>
                <a:spcPct val="100000"/>
              </a:lnSpc>
              <a:spcBef>
                <a:spcPts val="500"/>
              </a:spcBef>
              <a:spcAft>
                <a:spcPts val="0"/>
              </a:spcAft>
              <a:buClr>
                <a:srgbClr val="003057"/>
              </a:buClr>
              <a:buSzPts val="1100"/>
              <a:buChar char="•"/>
            </a:pPr>
            <a:r>
              <a:rPr lang="en" sz="1100">
                <a:solidFill>
                  <a:srgbClr val="003057"/>
                </a:solidFill>
              </a:rPr>
              <a:t>Measures progress towards </a:t>
            </a:r>
            <a:r>
              <a:rPr b="1" lang="en" sz="1100">
                <a:solidFill>
                  <a:srgbClr val="003057"/>
                </a:solidFill>
              </a:rPr>
              <a:t>objectives by considering whether the action steps had the intended effect </a:t>
            </a:r>
            <a:endParaRPr sz="1100"/>
          </a:p>
        </p:txBody>
      </p:sp>
      <p:sp>
        <p:nvSpPr>
          <p:cNvPr id="164" name="Google Shape;164;g2577c76599f_0_19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577c76599f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2577c76599f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400"/>
              <a:t>B - will do this slide</a:t>
            </a:r>
            <a:endParaRPr sz="1400"/>
          </a:p>
        </p:txBody>
      </p:sp>
      <p:sp>
        <p:nvSpPr>
          <p:cNvPr id="171" name="Google Shape;171;g2577c76599f_0_2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3804ded790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3804ded790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2577c7659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Acknowledge Janay, Jeff, Yuj</a:t>
            </a:r>
            <a:endParaRPr/>
          </a:p>
        </p:txBody>
      </p:sp>
      <p:sp>
        <p:nvSpPr>
          <p:cNvPr id="40" name="Google Shape;40;g2577c76599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577c76599f_0_5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577c76599f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577c76599f_0_570: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577c76599f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577c76599f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 will do this slide</a:t>
            </a:r>
            <a:endParaRPr/>
          </a:p>
          <a:p>
            <a:pPr indent="0" lvl="0" marL="0" rtl="0" algn="l">
              <a:spcBef>
                <a:spcPts val="0"/>
              </a:spcBef>
              <a:spcAft>
                <a:spcPts val="0"/>
              </a:spcAft>
              <a:buNone/>
            </a:pPr>
            <a:r>
              <a:rPr lang="en"/>
              <a:t>Go into portal and show them the steps.</a:t>
            </a:r>
            <a:endParaRPr/>
          </a:p>
          <a:p>
            <a:pPr indent="0" lvl="0" marL="0" rtl="0" algn="l">
              <a:spcBef>
                <a:spcPts val="0"/>
              </a:spcBef>
              <a:spcAft>
                <a:spcPts val="0"/>
              </a:spcAft>
              <a:buNone/>
            </a:pPr>
            <a:r>
              <a:rPr lang="en"/>
              <a:t>Two ways to get previous AUPs.</a:t>
            </a:r>
            <a:endParaRPr/>
          </a:p>
        </p:txBody>
      </p:sp>
      <p:sp>
        <p:nvSpPr>
          <p:cNvPr id="191" name="Google Shape;191;g2577c76599f_0_43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577c76599f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577c76599f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V-will do this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578297341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578297341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578297341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578297341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 will do this 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77c76599f_0_6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77c76599f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2577c76599f_0_667: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5d31465d5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5d31465d5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77c76599f_0_6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577c76599f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will do this slide</a:t>
            </a:r>
            <a:endParaRPr/>
          </a:p>
        </p:txBody>
      </p:sp>
      <p:sp>
        <p:nvSpPr>
          <p:cNvPr id="229" name="Google Shape;229;g2577c76599f_0_673: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578297341f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578297341f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B-will do 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77c76599f_0_6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577c76599f_0_6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g2577c76599f_0_67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g2577c76599f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 name="Google Shape;46;g2577c76599f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 will do this slide</a:t>
            </a:r>
            <a:endParaRPr/>
          </a:p>
          <a:p>
            <a:pPr indent="0" lvl="0" marL="0" rtl="0" algn="l">
              <a:spcBef>
                <a:spcPts val="0"/>
              </a:spcBef>
              <a:spcAft>
                <a:spcPts val="0"/>
              </a:spcAft>
              <a:buNone/>
            </a:pPr>
            <a:r>
              <a:rPr lang="en"/>
              <a:t>What does this mean in practice? </a:t>
            </a:r>
            <a:endParaRPr/>
          </a:p>
          <a:p>
            <a:pPr indent="0" lvl="0" marL="0" rtl="0" algn="l">
              <a:spcBef>
                <a:spcPts val="0"/>
              </a:spcBef>
              <a:spcAft>
                <a:spcPts val="0"/>
              </a:spcAft>
              <a:buNone/>
            </a:pPr>
            <a:r>
              <a:rPr lang="en"/>
              <a:t>Land acknowledgements serve to correct the myths perpetuated by settler colonialism. </a:t>
            </a:r>
            <a:endParaRPr/>
          </a:p>
          <a:p>
            <a:pPr indent="0" lvl="0" marL="0" rtl="0" algn="l">
              <a:spcBef>
                <a:spcPts val="0"/>
              </a:spcBef>
              <a:spcAft>
                <a:spcPts val="0"/>
              </a:spcAft>
              <a:buNone/>
            </a:pPr>
            <a:r>
              <a:rPr lang="en"/>
              <a:t>Natives existed in the past–Native erasure</a:t>
            </a:r>
            <a:endParaRPr/>
          </a:p>
          <a:p>
            <a:pPr indent="0" lvl="0" marL="0" rtl="0" algn="l">
              <a:spcBef>
                <a:spcPts val="0"/>
              </a:spcBef>
              <a:spcAft>
                <a:spcPts val="0"/>
              </a:spcAft>
              <a:buNone/>
            </a:pPr>
            <a:r>
              <a:rPr lang="en"/>
              <a:t>Invisibility in the data</a:t>
            </a:r>
            <a:endParaRPr/>
          </a:p>
          <a:p>
            <a:pPr indent="0" lvl="0" marL="0" rtl="0" algn="l">
              <a:spcBef>
                <a:spcPts val="0"/>
              </a:spcBef>
              <a:spcAft>
                <a:spcPts val="0"/>
              </a:spcAft>
              <a:buNone/>
            </a:pPr>
            <a:r>
              <a:rPr lang="en"/>
              <a:t>How do I counter this invisibility in my role</a:t>
            </a:r>
            <a:endParaRPr/>
          </a:p>
          <a:p>
            <a:pPr indent="0" lvl="0" marL="0" rtl="0" algn="l">
              <a:spcBef>
                <a:spcPts val="0"/>
              </a:spcBef>
              <a:spcAft>
                <a:spcPts val="0"/>
              </a:spcAft>
              <a:buNone/>
            </a:pPr>
            <a:r>
              <a:rPr lang="en"/>
              <a:t>Culturally responsive research methods; represent Native students in the data</a:t>
            </a:r>
            <a:endParaRPr/>
          </a:p>
        </p:txBody>
      </p:sp>
      <p:sp>
        <p:nvSpPr>
          <p:cNvPr id="47" name="Google Shape;47;g2577c76599f_0_6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3bee77f11d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3bee77f11d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2577c76599f_0_1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g2577c76599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 will do this slide</a:t>
            </a:r>
            <a:endParaRPr/>
          </a:p>
          <a:p>
            <a:pPr indent="0" lvl="0" marL="0" rtl="0" algn="l">
              <a:spcBef>
                <a:spcPts val="0"/>
              </a:spcBef>
              <a:spcAft>
                <a:spcPts val="0"/>
              </a:spcAft>
              <a:buNone/>
            </a:pPr>
            <a:r>
              <a:rPr lang="en"/>
              <a:t>Know what it means to center equity in AUP</a:t>
            </a:r>
            <a:endParaRPr/>
          </a:p>
          <a:p>
            <a:pPr indent="0" lvl="0" marL="0" rtl="0" algn="l">
              <a:spcBef>
                <a:spcPts val="0"/>
              </a:spcBef>
              <a:spcAft>
                <a:spcPts val="0"/>
              </a:spcAft>
              <a:buNone/>
            </a:pPr>
            <a:r>
              <a:rPr lang="en"/>
              <a:t>Tools to complete AUP</a:t>
            </a:r>
            <a:endParaRPr/>
          </a:p>
          <a:p>
            <a:pPr indent="0" lvl="0" marL="0" rtl="0" algn="l">
              <a:spcBef>
                <a:spcPts val="0"/>
              </a:spcBef>
              <a:spcAft>
                <a:spcPts val="0"/>
              </a:spcAft>
              <a:buNone/>
            </a:pPr>
            <a:r>
              <a:rPr lang="en"/>
              <a:t>Demystify the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Digging into the data workshop, work with Jeff</a:t>
            </a:r>
            <a:endParaRPr/>
          </a:p>
          <a:p>
            <a:pPr indent="0" lvl="0" marL="0" rtl="0" algn="l">
              <a:spcBef>
                <a:spcPts val="0"/>
              </a:spcBef>
              <a:spcAft>
                <a:spcPts val="0"/>
              </a:spcAft>
              <a:buNone/>
            </a:pPr>
            <a:r>
              <a:rPr lang="en"/>
              <a:t>Be explicit. We encourage you to dive into the data.</a:t>
            </a:r>
            <a:endParaRPr/>
          </a:p>
        </p:txBody>
      </p:sp>
      <p:sp>
        <p:nvSpPr>
          <p:cNvPr id="54" name="Google Shape;54;g2577c76599f_0_12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3804ded790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3804ded790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Yuj</a:t>
            </a:r>
            <a:r>
              <a:rPr lang="en">
                <a:solidFill>
                  <a:schemeClr val="dk1"/>
                </a:solidFill>
              </a:rPr>
              <a:t>- will do this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3804ded790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3804ded790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Yuj- will do this slide</a:t>
            </a:r>
            <a:endParaRPr/>
          </a:p>
          <a:p>
            <a:pPr indent="0" lvl="0" marL="0" rtl="0" algn="l">
              <a:lnSpc>
                <a:spcPct val="115000"/>
              </a:lnSpc>
              <a:spcBef>
                <a:spcPts val="1200"/>
              </a:spcBef>
              <a:spcAft>
                <a:spcPts val="0"/>
              </a:spcAft>
              <a:buClr>
                <a:schemeClr val="dk1"/>
              </a:buClr>
              <a:buSzPts val="1100"/>
              <a:buFont typeface="Arial"/>
              <a:buNone/>
            </a:pPr>
            <a:r>
              <a:rPr lang="en"/>
              <a:t>Alternatively:  According to the Chancellor's Office, “disproportionate impact is a condition where some students' access to key resources and supports and ultimately their academic success may be hampered by inequitable practices, policies and approaches to student support.” (California Community College Chancellor's Office, 2013).</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804ded79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804ded790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Yuj- will do this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3804ded790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3804ded79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Yuj- will do this slide</a:t>
            </a:r>
            <a:endParaRPr/>
          </a:p>
        </p:txBody>
      </p:sp>
      <p:sp>
        <p:nvSpPr>
          <p:cNvPr id="79" name="Google Shape;79;g23804ded790_0_4: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5f1048d775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5f1048d775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Yuj- will do this slide</a:t>
            </a:r>
            <a:endParaRPr/>
          </a:p>
          <a:p>
            <a:pPr indent="0" lvl="0" marL="0" rtl="0" algn="l">
              <a:spcBef>
                <a:spcPts val="0"/>
              </a:spcBef>
              <a:spcAft>
                <a:spcPts val="0"/>
              </a:spcAft>
              <a:buNone/>
            </a:pPr>
            <a:r>
              <a:rPr lang="en"/>
              <a:t>To book a Collaborate for Change appointment, visit </a:t>
            </a:r>
            <a:r>
              <a:rPr lang="en" u="sng">
                <a:solidFill>
                  <a:schemeClr val="hlink"/>
                </a:solidFill>
                <a:hlinkClick r:id="rId2"/>
              </a:rPr>
              <a:t>https://calendly.com/profsacha/collaborate-for-change</a:t>
            </a:r>
            <a:endParaRPr/>
          </a:p>
          <a:p>
            <a:pPr indent="0" lvl="0" marL="0" rtl="0" algn="l">
              <a:spcBef>
                <a:spcPts val="0"/>
              </a:spcBef>
              <a:spcAft>
                <a:spcPts val="0"/>
              </a:spcAft>
              <a:buNone/>
            </a:pPr>
            <a:r>
              <a:t/>
            </a:r>
            <a:endParaRPr/>
          </a:p>
        </p:txBody>
      </p:sp>
      <p:sp>
        <p:nvSpPr>
          <p:cNvPr id="86" name="Google Shape;86;g25f1048d775_1_2: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rgbClr val="003057"/>
              </a:buClr>
              <a:buSzPts val="4500"/>
              <a:buFont typeface="Calibri"/>
              <a:buNone/>
              <a:defRPr sz="4500">
                <a:solidFill>
                  <a:srgbClr val="00305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 name="Google Shape;15;p2"/>
          <p:cNvSpPr txBox="1"/>
          <p:nvPr>
            <p:ph idx="1" type="subTitle"/>
          </p:nvPr>
        </p:nvSpPr>
        <p:spPr>
          <a:xfrm>
            <a:off x="1143000" y="2701528"/>
            <a:ext cx="6858000" cy="8925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rgbClr val="BA0C2F"/>
              </a:buClr>
              <a:buSzPts val="1800"/>
              <a:buNone/>
              <a:defRPr sz="1800">
                <a:solidFill>
                  <a:srgbClr val="BA0C2F"/>
                </a:solidFill>
              </a:defRPr>
            </a:lvl1pPr>
            <a:lvl2pPr lvl="1" algn="ctr">
              <a:lnSpc>
                <a:spcPct val="90000"/>
              </a:lnSpc>
              <a:spcBef>
                <a:spcPts val="400"/>
              </a:spcBef>
              <a:spcAft>
                <a:spcPts val="0"/>
              </a:spcAft>
              <a:buClr>
                <a:schemeClr val="lt1"/>
              </a:buClr>
              <a:buSzPts val="1500"/>
              <a:buNone/>
              <a:defRPr sz="1500"/>
            </a:lvl2pPr>
            <a:lvl3pPr lvl="2" algn="ctr">
              <a:lnSpc>
                <a:spcPct val="90000"/>
              </a:lnSpc>
              <a:spcBef>
                <a:spcPts val="400"/>
              </a:spcBef>
              <a:spcAft>
                <a:spcPts val="0"/>
              </a:spcAft>
              <a:buClr>
                <a:schemeClr val="lt1"/>
              </a:buClr>
              <a:buSzPts val="1400"/>
              <a:buNone/>
              <a:defRPr sz="1400"/>
            </a:lvl3pPr>
            <a:lvl4pPr lvl="3" algn="ctr">
              <a:lnSpc>
                <a:spcPct val="90000"/>
              </a:lnSpc>
              <a:spcBef>
                <a:spcPts val="400"/>
              </a:spcBef>
              <a:spcAft>
                <a:spcPts val="0"/>
              </a:spcAft>
              <a:buClr>
                <a:schemeClr val="lt1"/>
              </a:buClr>
              <a:buSzPts val="1200"/>
              <a:buNone/>
              <a:defRPr sz="1200"/>
            </a:lvl4pPr>
            <a:lvl5pPr lvl="4" algn="ctr">
              <a:lnSpc>
                <a:spcPct val="90000"/>
              </a:lnSpc>
              <a:spcBef>
                <a:spcPts val="400"/>
              </a:spcBef>
              <a:spcAft>
                <a:spcPts val="0"/>
              </a:spcAft>
              <a:buClr>
                <a:schemeClr val="lt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 name="Shape 16"/>
        <p:cNvGrpSpPr/>
        <p:nvPr/>
      </p:nvGrpSpPr>
      <p:grpSpPr>
        <a:xfrm>
          <a:off x="0" y="0"/>
          <a:ext cx="0" cy="0"/>
          <a:chOff x="0" y="0"/>
          <a:chExt cx="0" cy="0"/>
        </a:xfrm>
      </p:grpSpPr>
      <p:sp>
        <p:nvSpPr>
          <p:cNvPr id="17" name="Google Shape;17;p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3057"/>
              </a:buClr>
              <a:buSzPts val="3300"/>
              <a:buFont typeface="Calibri"/>
              <a:buNone/>
              <a:defRPr>
                <a:solidFill>
                  <a:srgbClr val="00305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3057"/>
              </a:buClr>
              <a:buSzPts val="3300"/>
              <a:buFont typeface="Calibri"/>
              <a:buNone/>
              <a:defRPr>
                <a:solidFill>
                  <a:srgbClr val="00305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 name="Google Shape;20;p4"/>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rgbClr val="BA0C2F"/>
              </a:buClr>
              <a:buSzPts val="2100"/>
              <a:buChar char="•"/>
              <a:defRPr>
                <a:solidFill>
                  <a:srgbClr val="BA0C2F"/>
                </a:solidFill>
              </a:defRPr>
            </a:lvl1pPr>
            <a:lvl2pPr indent="-342900" lvl="1" marL="914400" algn="l">
              <a:lnSpc>
                <a:spcPct val="90000"/>
              </a:lnSpc>
              <a:spcBef>
                <a:spcPts val="400"/>
              </a:spcBef>
              <a:spcAft>
                <a:spcPts val="0"/>
              </a:spcAft>
              <a:buClr>
                <a:srgbClr val="BA0C2F"/>
              </a:buClr>
              <a:buSzPts val="1800"/>
              <a:buChar char="•"/>
              <a:defRPr>
                <a:solidFill>
                  <a:srgbClr val="BA0C2F"/>
                </a:solidFill>
              </a:defRPr>
            </a:lvl2pPr>
            <a:lvl3pPr indent="-323850" lvl="2" marL="1371600" algn="l">
              <a:lnSpc>
                <a:spcPct val="90000"/>
              </a:lnSpc>
              <a:spcBef>
                <a:spcPts val="400"/>
              </a:spcBef>
              <a:spcAft>
                <a:spcPts val="0"/>
              </a:spcAft>
              <a:buClr>
                <a:srgbClr val="BA0C2F"/>
              </a:buClr>
              <a:buSzPts val="1500"/>
              <a:buChar char="•"/>
              <a:defRPr>
                <a:solidFill>
                  <a:srgbClr val="BA0C2F"/>
                </a:solidFill>
              </a:defRPr>
            </a:lvl3pPr>
            <a:lvl4pPr indent="-317500" lvl="3" marL="1828800" algn="l">
              <a:lnSpc>
                <a:spcPct val="90000"/>
              </a:lnSpc>
              <a:spcBef>
                <a:spcPts val="400"/>
              </a:spcBef>
              <a:spcAft>
                <a:spcPts val="0"/>
              </a:spcAft>
              <a:buClr>
                <a:srgbClr val="BA0C2F"/>
              </a:buClr>
              <a:buSzPts val="1400"/>
              <a:buChar char="•"/>
              <a:defRPr>
                <a:solidFill>
                  <a:srgbClr val="BA0C2F"/>
                </a:solidFill>
              </a:defRPr>
            </a:lvl4pPr>
            <a:lvl5pPr indent="-317500" lvl="4" marL="2286000" algn="l">
              <a:lnSpc>
                <a:spcPct val="90000"/>
              </a:lnSpc>
              <a:spcBef>
                <a:spcPts val="400"/>
              </a:spcBef>
              <a:spcAft>
                <a:spcPts val="0"/>
              </a:spcAft>
              <a:buClr>
                <a:srgbClr val="BA0C2F"/>
              </a:buClr>
              <a:buSzPts val="1400"/>
              <a:buChar char="•"/>
              <a:defRPr>
                <a:solidFill>
                  <a:srgbClr val="BA0C2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1" name="Google Shape;21;p4"/>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rgbClr val="BA0C2F"/>
              </a:buClr>
              <a:buSzPts val="2100"/>
              <a:buChar char="•"/>
              <a:defRPr>
                <a:solidFill>
                  <a:srgbClr val="BA0C2F"/>
                </a:solidFill>
              </a:defRPr>
            </a:lvl1pPr>
            <a:lvl2pPr indent="-342900" lvl="1" marL="914400" algn="l">
              <a:lnSpc>
                <a:spcPct val="90000"/>
              </a:lnSpc>
              <a:spcBef>
                <a:spcPts val="400"/>
              </a:spcBef>
              <a:spcAft>
                <a:spcPts val="0"/>
              </a:spcAft>
              <a:buClr>
                <a:srgbClr val="BA0C2F"/>
              </a:buClr>
              <a:buSzPts val="1800"/>
              <a:buChar char="•"/>
              <a:defRPr>
                <a:solidFill>
                  <a:srgbClr val="BA0C2F"/>
                </a:solidFill>
              </a:defRPr>
            </a:lvl2pPr>
            <a:lvl3pPr indent="-323850" lvl="2" marL="1371600" algn="l">
              <a:lnSpc>
                <a:spcPct val="90000"/>
              </a:lnSpc>
              <a:spcBef>
                <a:spcPts val="400"/>
              </a:spcBef>
              <a:spcAft>
                <a:spcPts val="0"/>
              </a:spcAft>
              <a:buClr>
                <a:srgbClr val="BA0C2F"/>
              </a:buClr>
              <a:buSzPts val="1500"/>
              <a:buChar char="•"/>
              <a:defRPr>
                <a:solidFill>
                  <a:srgbClr val="BA0C2F"/>
                </a:solidFill>
              </a:defRPr>
            </a:lvl3pPr>
            <a:lvl4pPr indent="-317500" lvl="3" marL="1828800" algn="l">
              <a:lnSpc>
                <a:spcPct val="90000"/>
              </a:lnSpc>
              <a:spcBef>
                <a:spcPts val="400"/>
              </a:spcBef>
              <a:spcAft>
                <a:spcPts val="0"/>
              </a:spcAft>
              <a:buClr>
                <a:srgbClr val="BA0C2F"/>
              </a:buClr>
              <a:buSzPts val="1400"/>
              <a:buChar char="•"/>
              <a:defRPr>
                <a:solidFill>
                  <a:srgbClr val="BA0C2F"/>
                </a:solidFill>
              </a:defRPr>
            </a:lvl4pPr>
            <a:lvl5pPr indent="-317500" lvl="4" marL="2286000" algn="l">
              <a:lnSpc>
                <a:spcPct val="90000"/>
              </a:lnSpc>
              <a:spcBef>
                <a:spcPts val="400"/>
              </a:spcBef>
              <a:spcAft>
                <a:spcPts val="0"/>
              </a:spcAft>
              <a:buClr>
                <a:srgbClr val="BA0C2F"/>
              </a:buClr>
              <a:buSzPts val="1400"/>
              <a:buChar char="•"/>
              <a:defRPr>
                <a:solidFill>
                  <a:srgbClr val="BA0C2F"/>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3057"/>
              </a:buClr>
              <a:buSzPts val="3300"/>
              <a:buFont typeface="Calibri"/>
              <a:buNone/>
              <a:defRPr>
                <a:solidFill>
                  <a:srgbClr val="00305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 name="Google Shape;24;p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Clr>
                <a:srgbClr val="003057"/>
              </a:buClr>
              <a:buSzPts val="2100"/>
              <a:buChar char="•"/>
              <a:defRPr>
                <a:solidFill>
                  <a:srgbClr val="003057"/>
                </a:solidFill>
              </a:defRPr>
            </a:lvl1pPr>
            <a:lvl2pPr indent="-342900" lvl="1" marL="914400" algn="l">
              <a:lnSpc>
                <a:spcPct val="90000"/>
              </a:lnSpc>
              <a:spcBef>
                <a:spcPts val="400"/>
              </a:spcBef>
              <a:spcAft>
                <a:spcPts val="0"/>
              </a:spcAft>
              <a:buClr>
                <a:srgbClr val="003057"/>
              </a:buClr>
              <a:buSzPts val="1800"/>
              <a:buChar char="•"/>
              <a:defRPr>
                <a:solidFill>
                  <a:srgbClr val="003057"/>
                </a:solidFill>
              </a:defRPr>
            </a:lvl2pPr>
            <a:lvl3pPr indent="-323850" lvl="2" marL="1371600" algn="l">
              <a:lnSpc>
                <a:spcPct val="90000"/>
              </a:lnSpc>
              <a:spcBef>
                <a:spcPts val="400"/>
              </a:spcBef>
              <a:spcAft>
                <a:spcPts val="0"/>
              </a:spcAft>
              <a:buClr>
                <a:srgbClr val="003057"/>
              </a:buClr>
              <a:buSzPts val="1500"/>
              <a:buChar char="•"/>
              <a:defRPr>
                <a:solidFill>
                  <a:srgbClr val="003057"/>
                </a:solidFill>
              </a:defRPr>
            </a:lvl3pPr>
            <a:lvl4pPr indent="-317500" lvl="3" marL="1828800" algn="l">
              <a:lnSpc>
                <a:spcPct val="90000"/>
              </a:lnSpc>
              <a:spcBef>
                <a:spcPts val="400"/>
              </a:spcBef>
              <a:spcAft>
                <a:spcPts val="0"/>
              </a:spcAft>
              <a:buClr>
                <a:srgbClr val="003057"/>
              </a:buClr>
              <a:buSzPts val="1400"/>
              <a:buChar char="•"/>
              <a:defRPr>
                <a:solidFill>
                  <a:srgbClr val="003057"/>
                </a:solidFill>
              </a:defRPr>
            </a:lvl4pPr>
            <a:lvl5pPr indent="-317500" lvl="4" marL="2286000" algn="l">
              <a:lnSpc>
                <a:spcPct val="90000"/>
              </a:lnSpc>
              <a:spcBef>
                <a:spcPts val="400"/>
              </a:spcBef>
              <a:spcAft>
                <a:spcPts val="0"/>
              </a:spcAft>
              <a:buClr>
                <a:srgbClr val="003057"/>
              </a:buClr>
              <a:buSzPts val="1400"/>
              <a:buChar char="•"/>
              <a:defRPr>
                <a:solidFill>
                  <a:srgbClr val="003057"/>
                </a:solidFill>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rgbClr val="003057"/>
              </a:buClr>
              <a:buSzPts val="4500"/>
              <a:buFont typeface="Calibri"/>
              <a:buNone/>
              <a:defRPr sz="4500">
                <a:solidFill>
                  <a:srgbClr val="003057"/>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8" name="Google Shape;28;p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BA0C2F"/>
              </a:buClr>
              <a:buSzPts val="1800"/>
              <a:buNone/>
              <a:defRPr sz="1800">
                <a:solidFill>
                  <a:srgbClr val="BA0C2F"/>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 name="Shape 29"/>
        <p:cNvGrpSpPr/>
        <p:nvPr/>
      </p:nvGrpSpPr>
      <p:grpSpPr>
        <a:xfrm>
          <a:off x="0" y="0"/>
          <a:ext cx="0" cy="0"/>
          <a:chOff x="0" y="0"/>
          <a:chExt cx="0" cy="0"/>
        </a:xfrm>
      </p:grpSpPr>
      <p:sp>
        <p:nvSpPr>
          <p:cNvPr id="30" name="Google Shape;30;p8"/>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 name="Google Shape;31;p8"/>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2" name="Google Shape;3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91000">
              <a:srgbClr val="A9BEE4"/>
            </a:gs>
            <a:gs pos="100000">
              <a:srgbClr val="003057"/>
            </a:gs>
          </a:gsLst>
          <a:lin ang="5400000" scaled="0"/>
        </a:gradFill>
      </p:bgPr>
    </p:bg>
    <p:spTree>
      <p:nvGrpSpPr>
        <p:cNvPr id="5" name="Shape 5"/>
        <p:cNvGrpSpPr/>
        <p:nvPr/>
      </p:nvGrpSpPr>
      <p:grpSpPr>
        <a:xfrm>
          <a:off x="0" y="0"/>
          <a:ext cx="0" cy="0"/>
          <a:chOff x="0" y="0"/>
          <a:chExt cx="0" cy="0"/>
        </a:xfrm>
      </p:grpSpPr>
      <p:sp>
        <p:nvSpPr>
          <p:cNvPr id="6" name="Google Shape;6;p1"/>
          <p:cNvSpPr/>
          <p:nvPr/>
        </p:nvSpPr>
        <p:spPr>
          <a:xfrm flipH="1">
            <a:off x="7472999" y="3563332"/>
            <a:ext cx="1671000" cy="1578900"/>
          </a:xfrm>
          <a:prstGeom prst="flowChartDelay">
            <a:avLst/>
          </a:prstGeom>
          <a:solidFill>
            <a:srgbClr val="0030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7" name="Google Shape;7;p1"/>
          <p:cNvSpPr/>
          <p:nvPr/>
        </p:nvSpPr>
        <p:spPr>
          <a:xfrm flipH="1" rot="-5400000">
            <a:off x="7410668" y="3852007"/>
            <a:ext cx="984984" cy="1595411"/>
          </a:xfrm>
          <a:prstGeom prst="flowChartManualInput">
            <a:avLst/>
          </a:prstGeom>
          <a:solidFill>
            <a:srgbClr val="003057"/>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8" name="Google Shape;8;p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rgbClr val="003057"/>
              </a:buClr>
              <a:buSzPts val="3300"/>
              <a:buFont typeface="Calibri"/>
              <a:buNone/>
              <a:defRPr b="1" i="0" sz="3300" u="none" cap="none" strike="noStrike">
                <a:solidFill>
                  <a:srgbClr val="003057"/>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 name="Google Shape;9;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 name="Google Shape;10;p1"/>
          <p:cNvSpPr/>
          <p:nvPr/>
        </p:nvSpPr>
        <p:spPr>
          <a:xfrm rot="-5400000">
            <a:off x="7608490" y="3611765"/>
            <a:ext cx="1254943" cy="1822666"/>
          </a:xfrm>
          <a:prstGeom prst="flowChartManualInput">
            <a:avLst/>
          </a:prstGeom>
          <a:solidFill>
            <a:srgbClr val="BA0C2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pic>
        <p:nvPicPr>
          <p:cNvPr id="11" name="Google Shape;11;p1"/>
          <p:cNvPicPr preferRelativeResize="0"/>
          <p:nvPr/>
        </p:nvPicPr>
        <p:blipFill rotWithShape="1">
          <a:blip r:embed="rId1">
            <a:alphaModFix/>
          </a:blip>
          <a:srcRect b="0" l="0" r="0" t="0"/>
          <a:stretch/>
        </p:blipFill>
        <p:spPr>
          <a:xfrm>
            <a:off x="7649216" y="4063863"/>
            <a:ext cx="1391011" cy="698343"/>
          </a:xfrm>
          <a:prstGeom prst="rect">
            <a:avLst/>
          </a:prstGeom>
          <a:noFill/>
          <a:ln>
            <a:noFill/>
          </a:ln>
        </p:spPr>
      </p:pic>
      <p:cxnSp>
        <p:nvCxnSpPr>
          <p:cNvPr id="12" name="Google Shape;12;p1"/>
          <p:cNvCxnSpPr/>
          <p:nvPr/>
        </p:nvCxnSpPr>
        <p:spPr>
          <a:xfrm flipH="1" rot="10800000">
            <a:off x="0" y="4878494"/>
            <a:ext cx="9155400" cy="18000"/>
          </a:xfrm>
          <a:prstGeom prst="straightConnector1">
            <a:avLst/>
          </a:prstGeom>
          <a:noFill/>
          <a:ln cap="flat" cmpd="sng" w="107950">
            <a:solidFill>
              <a:schemeClr val="l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ipp.arc.losrios.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mailto:shimizy@arc.losrios.edu" TargetMode="External"/><Relationship Id="rId4" Type="http://schemas.openxmlformats.org/officeDocument/2006/relationships/hyperlink" Target="mailto:sachaj@arc.losrios.edu" TargetMode="External"/><Relationship Id="rId5" Type="http://schemas.openxmlformats.org/officeDocument/2006/relationships/hyperlink" Target="mailto:goodallm@arc.losrios.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arc.precisioncampus.com/#!/login" TargetMode="External"/><Relationship Id="rId4" Type="http://schemas.openxmlformats.org/officeDocument/2006/relationships/hyperlink" Target="mailto:shimizy@arc.losrios.edu" TargetMode="External"/><Relationship Id="rId5" Type="http://schemas.openxmlformats.org/officeDocument/2006/relationships/hyperlink" Target="mailto:sachaj@arc.losrios.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pic>
        <p:nvPicPr>
          <p:cNvPr id="37" name="Google Shape;37;p9"/>
          <p:cNvPicPr preferRelativeResize="0"/>
          <p:nvPr/>
        </p:nvPicPr>
        <p:blipFill>
          <a:blip r:embed="rId3">
            <a:alphaModFix/>
          </a:blip>
          <a:stretch>
            <a:fillRect/>
          </a:stretch>
        </p:blipFill>
        <p:spPr>
          <a:xfrm>
            <a:off x="698275" y="908775"/>
            <a:ext cx="7747450" cy="2428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ctrTitle"/>
          </p:nvPr>
        </p:nvSpPr>
        <p:spPr>
          <a:xfrm>
            <a:off x="1143000" y="841772"/>
            <a:ext cx="68580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Part 2: How can it help us reach our Equity goals and </a:t>
            </a:r>
            <a:r>
              <a:rPr lang="en"/>
              <a:t>Why do we do AUP</a:t>
            </a:r>
            <a:r>
              <a:rPr lang="en"/>
              <a:t>?</a:t>
            </a:r>
            <a:endParaRPr/>
          </a:p>
        </p:txBody>
      </p:sp>
      <p:sp>
        <p:nvSpPr>
          <p:cNvPr id="95" name="Google Shape;95;p18"/>
          <p:cNvSpPr txBox="1"/>
          <p:nvPr>
            <p:ph idx="1" type="subTitle"/>
          </p:nvPr>
        </p:nvSpPr>
        <p:spPr>
          <a:xfrm>
            <a:off x="1143000" y="2701528"/>
            <a:ext cx="6858000" cy="892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What’s our context?</a:t>
            </a:r>
            <a:endParaRPr/>
          </a:p>
        </p:txBody>
      </p:sp>
      <p:sp>
        <p:nvSpPr>
          <p:cNvPr id="101" name="Google Shape;101;p19"/>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We center students, we center equity</a:t>
            </a:r>
            <a:endParaRPr/>
          </a:p>
          <a:p>
            <a:pPr indent="0" lvl="0" marL="0" rtl="0" algn="l">
              <a:spcBef>
                <a:spcPts val="800"/>
              </a:spcBef>
              <a:spcAft>
                <a:spcPts val="0"/>
              </a:spcAft>
              <a:buNone/>
            </a:pPr>
            <a:r>
              <a:rPr lang="en"/>
              <a:t>Academic Senate resolutions</a:t>
            </a:r>
            <a:endParaRPr/>
          </a:p>
          <a:p>
            <a:pPr indent="0" lvl="0" marL="0" rtl="0" algn="l">
              <a:spcBef>
                <a:spcPts val="800"/>
              </a:spcBef>
              <a:spcAft>
                <a:spcPts val="0"/>
              </a:spcAft>
              <a:buNone/>
            </a:pPr>
            <a:r>
              <a:rPr lang="en"/>
              <a:t>Each department will build on their strengths in their equitable approach</a:t>
            </a:r>
            <a:endParaRPr/>
          </a:p>
          <a:p>
            <a:pPr indent="0" lvl="0" marL="0" rtl="0" algn="l">
              <a:spcBef>
                <a:spcPts val="8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Address DI and Achieve Educational Equity</a:t>
            </a:r>
            <a:endParaRPr/>
          </a:p>
        </p:txBody>
      </p:sp>
      <p:sp>
        <p:nvSpPr>
          <p:cNvPr id="107" name="Google Shape;107;p20"/>
          <p:cNvSpPr txBox="1"/>
          <p:nvPr>
            <p:ph idx="1" type="body"/>
          </p:nvPr>
        </p:nvSpPr>
        <p:spPr>
          <a:xfrm>
            <a:off x="628650" y="136921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Close equity gaps in student success in courses in your department/program</a:t>
            </a:r>
            <a:endParaRPr/>
          </a:p>
          <a:p>
            <a:pPr indent="0" lvl="0" marL="0" rtl="0" algn="l">
              <a:spcBef>
                <a:spcPts val="800"/>
              </a:spcBef>
              <a:spcAft>
                <a:spcPts val="0"/>
              </a:spcAft>
              <a:buNone/>
            </a:pPr>
            <a:r>
              <a:rPr lang="en"/>
              <a:t>Improve teaching and learning in your classrooms and department/program</a:t>
            </a:r>
            <a:endParaRPr/>
          </a:p>
          <a:p>
            <a:pPr indent="0" lvl="0" marL="0" rtl="0" algn="l">
              <a:spcBef>
                <a:spcPts val="800"/>
              </a:spcBef>
              <a:spcAft>
                <a:spcPts val="0"/>
              </a:spcAft>
              <a:buNone/>
            </a:pPr>
            <a:r>
              <a:rPr lang="en"/>
              <a:t>Achieve equity in access to your programs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628650" y="273844"/>
            <a:ext cx="7940400" cy="673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How do equitable approaches inform your AUP? </a:t>
            </a:r>
            <a:endParaRPr/>
          </a:p>
        </p:txBody>
      </p:sp>
      <p:sp>
        <p:nvSpPr>
          <p:cNvPr id="114" name="Google Shape;114;p21"/>
          <p:cNvSpPr txBox="1"/>
          <p:nvPr>
            <p:ph idx="1" type="body"/>
          </p:nvPr>
        </p:nvSpPr>
        <p:spPr>
          <a:xfrm>
            <a:off x="628650" y="1240201"/>
            <a:ext cx="7886700" cy="33924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000"/>
              <a:t>For example, w</a:t>
            </a:r>
            <a:r>
              <a:rPr lang="en" sz="2000"/>
              <a:t>ays your plans will address DI: (Add examples)</a:t>
            </a:r>
            <a:endParaRPr sz="400">
              <a:solidFill>
                <a:schemeClr val="dk1"/>
              </a:solidFill>
              <a:latin typeface="Arial"/>
              <a:ea typeface="Arial"/>
              <a:cs typeface="Arial"/>
              <a:sym typeface="Arial"/>
            </a:endParaRPr>
          </a:p>
          <a:p>
            <a:pPr indent="-273050" lvl="0" marL="342900" rtl="0" algn="l">
              <a:lnSpc>
                <a:spcPct val="100000"/>
              </a:lnSpc>
              <a:spcBef>
                <a:spcPts val="1000"/>
              </a:spcBef>
              <a:spcAft>
                <a:spcPts val="0"/>
              </a:spcAft>
              <a:buClr>
                <a:schemeClr val="dk1"/>
              </a:buClr>
              <a:buSzPts val="1700"/>
              <a:buFont typeface="Arial"/>
              <a:buChar char="•"/>
            </a:pPr>
            <a:r>
              <a:rPr lang="en" sz="1700">
                <a:solidFill>
                  <a:schemeClr val="dk1"/>
                </a:solidFill>
                <a:latin typeface="Arial"/>
                <a:ea typeface="Arial"/>
                <a:cs typeface="Arial"/>
                <a:sym typeface="Arial"/>
              </a:rPr>
              <a:t>Identify DI data to address</a:t>
            </a:r>
            <a:endParaRPr sz="1700">
              <a:solidFill>
                <a:schemeClr val="dk1"/>
              </a:solidFill>
              <a:latin typeface="Arial"/>
              <a:ea typeface="Arial"/>
              <a:cs typeface="Arial"/>
              <a:sym typeface="Arial"/>
            </a:endParaRPr>
          </a:p>
          <a:p>
            <a:pPr indent="-273050" lvl="0" marL="342900" rtl="0" algn="l">
              <a:lnSpc>
                <a:spcPct val="100000"/>
              </a:lnSpc>
              <a:spcBef>
                <a:spcPts val="800"/>
              </a:spcBef>
              <a:spcAft>
                <a:spcPts val="0"/>
              </a:spcAft>
              <a:buClr>
                <a:schemeClr val="dk1"/>
              </a:buClr>
              <a:buSzPts val="1700"/>
              <a:buFont typeface="Arial"/>
              <a:buChar char="•"/>
            </a:pPr>
            <a:r>
              <a:rPr lang="en" sz="1700">
                <a:solidFill>
                  <a:schemeClr val="dk1"/>
                </a:solidFill>
                <a:latin typeface="Arial"/>
                <a:ea typeface="Arial"/>
                <a:cs typeface="Arial"/>
                <a:sym typeface="Arial"/>
              </a:rPr>
              <a:t>How you resource </a:t>
            </a:r>
            <a:endParaRPr sz="1700">
              <a:solidFill>
                <a:schemeClr val="dk1"/>
              </a:solidFill>
              <a:latin typeface="Arial"/>
              <a:ea typeface="Arial"/>
              <a:cs typeface="Arial"/>
              <a:sym typeface="Arial"/>
            </a:endParaRPr>
          </a:p>
          <a:p>
            <a:pPr indent="-273050" lvl="0" marL="342900" rtl="0" algn="l">
              <a:lnSpc>
                <a:spcPct val="100000"/>
              </a:lnSpc>
              <a:spcBef>
                <a:spcPts val="800"/>
              </a:spcBef>
              <a:spcAft>
                <a:spcPts val="0"/>
              </a:spcAft>
              <a:buClr>
                <a:schemeClr val="dk1"/>
              </a:buClr>
              <a:buSzPts val="1700"/>
              <a:buFont typeface="Arial"/>
              <a:buChar char="•"/>
            </a:pPr>
            <a:r>
              <a:rPr lang="en" sz="1700">
                <a:solidFill>
                  <a:schemeClr val="dk1"/>
                </a:solidFill>
                <a:latin typeface="Arial"/>
                <a:ea typeface="Arial"/>
                <a:cs typeface="Arial"/>
                <a:sym typeface="Arial"/>
              </a:rPr>
              <a:t>Who you are including </a:t>
            </a:r>
            <a:endParaRPr sz="1700">
              <a:solidFill>
                <a:schemeClr val="dk1"/>
              </a:solidFill>
              <a:latin typeface="Arial"/>
              <a:ea typeface="Arial"/>
              <a:cs typeface="Arial"/>
              <a:sym typeface="Arial"/>
            </a:endParaRPr>
          </a:p>
          <a:p>
            <a:pPr indent="-273050" lvl="0" marL="342900" rtl="0" algn="l">
              <a:lnSpc>
                <a:spcPct val="100000"/>
              </a:lnSpc>
              <a:spcBef>
                <a:spcPts val="800"/>
              </a:spcBef>
              <a:spcAft>
                <a:spcPts val="0"/>
              </a:spcAft>
              <a:buClr>
                <a:schemeClr val="dk1"/>
              </a:buClr>
              <a:buSzPts val="1700"/>
              <a:buFont typeface="Arial"/>
              <a:buChar char="•"/>
            </a:pPr>
            <a:r>
              <a:rPr lang="en" sz="1700">
                <a:solidFill>
                  <a:schemeClr val="dk1"/>
                </a:solidFill>
                <a:latin typeface="Arial"/>
                <a:ea typeface="Arial"/>
                <a:cs typeface="Arial"/>
                <a:sym typeface="Arial"/>
              </a:rPr>
              <a:t>Support you are asking for </a:t>
            </a:r>
            <a:endParaRPr sz="1700">
              <a:solidFill>
                <a:schemeClr val="dk1"/>
              </a:solidFill>
              <a:latin typeface="Arial"/>
              <a:ea typeface="Arial"/>
              <a:cs typeface="Arial"/>
              <a:sym typeface="Arial"/>
            </a:endParaRPr>
          </a:p>
          <a:p>
            <a:pPr indent="0" lvl="0" marL="0" rtl="0" algn="l">
              <a:lnSpc>
                <a:spcPct val="100000"/>
              </a:lnSpc>
              <a:spcBef>
                <a:spcPts val="800"/>
              </a:spcBef>
              <a:spcAft>
                <a:spcPts val="800"/>
              </a:spcAft>
              <a:buNone/>
            </a:pPr>
            <a:r>
              <a:t/>
            </a:r>
            <a:endParaRPr sz="1700">
              <a:solidFill>
                <a:schemeClr val="dk1"/>
              </a:solidFill>
              <a:latin typeface="Arial"/>
              <a:ea typeface="Arial"/>
              <a:cs typeface="Arial"/>
              <a:sym typeface="Arial"/>
            </a:endParaRPr>
          </a:p>
        </p:txBody>
      </p:sp>
      <p:sp>
        <p:nvSpPr>
          <p:cNvPr id="115" name="Google Shape;115;p21"/>
          <p:cNvSpPr txBox="1"/>
          <p:nvPr/>
        </p:nvSpPr>
        <p:spPr>
          <a:xfrm>
            <a:off x="720675" y="4264856"/>
            <a:ext cx="5686500" cy="3078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100">
                <a:latin typeface="Calibri"/>
                <a:ea typeface="Calibri"/>
                <a:cs typeface="Calibri"/>
                <a:sym typeface="Calibri"/>
              </a:rPr>
              <a:t>Adapted from ARC Institutional Equity Plan</a:t>
            </a:r>
            <a:endParaRPr sz="11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650825" y="103247"/>
            <a:ext cx="7886700" cy="539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2400"/>
              <a:t>Strategic Goals and Metrics</a:t>
            </a:r>
            <a:endParaRPr sz="2400"/>
          </a:p>
        </p:txBody>
      </p:sp>
      <p:grpSp>
        <p:nvGrpSpPr>
          <p:cNvPr id="121" name="Google Shape;121;p22"/>
          <p:cNvGrpSpPr/>
          <p:nvPr/>
        </p:nvGrpSpPr>
        <p:grpSpPr>
          <a:xfrm>
            <a:off x="2902488" y="902232"/>
            <a:ext cx="3339000" cy="3339000"/>
            <a:chOff x="2902488" y="902232"/>
            <a:chExt cx="3339000" cy="3339000"/>
          </a:xfrm>
        </p:grpSpPr>
        <p:sp>
          <p:nvSpPr>
            <p:cNvPr id="122" name="Google Shape;122;p22"/>
            <p:cNvSpPr/>
            <p:nvPr/>
          </p:nvSpPr>
          <p:spPr>
            <a:xfrm rot="-5400000">
              <a:off x="2902488" y="902232"/>
              <a:ext cx="3339000" cy="3339000"/>
            </a:xfrm>
            <a:prstGeom prst="ellipse">
              <a:avLst/>
            </a:prstGeom>
            <a:noFill/>
            <a:ln cap="flat" cmpd="sng" w="19050">
              <a:solidFill>
                <a:srgbClr val="1D7E7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2"/>
            <p:cNvSpPr/>
            <p:nvPr/>
          </p:nvSpPr>
          <p:spPr>
            <a:xfrm>
              <a:off x="3123875" y="1123625"/>
              <a:ext cx="2896500" cy="2896200"/>
            </a:xfrm>
            <a:prstGeom prst="pie">
              <a:avLst>
                <a:gd fmla="val 2689583" name="adj1"/>
                <a:gd fmla="val 13510993" name="adj2"/>
              </a:avLst>
            </a:prstGeom>
            <a:solidFill>
              <a:srgbClr val="83E3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 name="Google Shape;124;p22"/>
          <p:cNvGrpSpPr/>
          <p:nvPr/>
        </p:nvGrpSpPr>
        <p:grpSpPr>
          <a:xfrm>
            <a:off x="3664038" y="1663782"/>
            <a:ext cx="1815900" cy="1815900"/>
            <a:chOff x="3664038" y="1663782"/>
            <a:chExt cx="1815900" cy="1815900"/>
          </a:xfrm>
        </p:grpSpPr>
        <p:sp>
          <p:nvSpPr>
            <p:cNvPr id="125" name="Google Shape;125;p22"/>
            <p:cNvSpPr/>
            <p:nvPr/>
          </p:nvSpPr>
          <p:spPr>
            <a:xfrm>
              <a:off x="3664038" y="1663782"/>
              <a:ext cx="1815900" cy="1815900"/>
            </a:xfrm>
            <a:prstGeom prst="ellipse">
              <a:avLst/>
            </a:prstGeom>
            <a:solidFill>
              <a:srgbClr val="1B786E"/>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txBox="1"/>
            <p:nvPr/>
          </p:nvSpPr>
          <p:spPr>
            <a:xfrm>
              <a:off x="3899988" y="2158482"/>
              <a:ext cx="1344000" cy="826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Roboto"/>
                  <a:ea typeface="Roboto"/>
                  <a:cs typeface="Roboto"/>
                  <a:sym typeface="Roboto"/>
                </a:rPr>
                <a:t>Students First</a:t>
              </a:r>
              <a:endParaRPr b="1" sz="1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1000">
                  <a:solidFill>
                    <a:schemeClr val="accent4"/>
                  </a:solidFill>
                  <a:latin typeface="Roboto"/>
                  <a:ea typeface="Roboto"/>
                  <a:cs typeface="Roboto"/>
                  <a:sym typeface="Roboto"/>
                </a:rPr>
                <a:t>Clear and Effective Paths</a:t>
              </a:r>
              <a:endParaRPr b="1" sz="1000">
                <a:solidFill>
                  <a:schemeClr val="accent4"/>
                </a:solidFill>
                <a:latin typeface="Roboto"/>
                <a:ea typeface="Roboto"/>
                <a:cs typeface="Roboto"/>
                <a:sym typeface="Roboto"/>
              </a:endParaRPr>
            </a:p>
            <a:p>
              <a:pPr indent="0" lvl="0" marL="0" rtl="0" algn="ctr">
                <a:lnSpc>
                  <a:spcPct val="115000"/>
                </a:lnSpc>
                <a:spcBef>
                  <a:spcPts val="0"/>
                </a:spcBef>
                <a:spcAft>
                  <a:spcPts val="0"/>
                </a:spcAft>
                <a:buNone/>
              </a:pPr>
              <a:r>
                <a:rPr b="1" lang="en" sz="1000">
                  <a:solidFill>
                    <a:srgbClr val="FFFFFF"/>
                  </a:solidFill>
                  <a:latin typeface="Roboto"/>
                  <a:ea typeface="Roboto"/>
                  <a:cs typeface="Roboto"/>
                  <a:sym typeface="Roboto"/>
                </a:rPr>
                <a:t>Exemplary Teaching &amp; </a:t>
              </a:r>
              <a:r>
                <a:rPr b="1" lang="en" sz="1000">
                  <a:solidFill>
                    <a:srgbClr val="FFFFFF"/>
                  </a:solidFill>
                  <a:latin typeface="Roboto"/>
                  <a:ea typeface="Roboto"/>
                  <a:cs typeface="Roboto"/>
                  <a:sym typeface="Roboto"/>
                </a:rPr>
                <a:t>Learning</a:t>
              </a:r>
              <a:r>
                <a:rPr b="1" lang="en" sz="1000">
                  <a:solidFill>
                    <a:srgbClr val="FFFFFF"/>
                  </a:solidFill>
                  <a:latin typeface="Roboto"/>
                  <a:ea typeface="Roboto"/>
                  <a:cs typeface="Roboto"/>
                  <a:sym typeface="Roboto"/>
                </a:rPr>
                <a:t> Environment</a:t>
              </a:r>
              <a:endParaRPr b="1" sz="10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1000">
                  <a:solidFill>
                    <a:schemeClr val="accent4"/>
                  </a:solidFill>
                  <a:latin typeface="Roboto"/>
                  <a:ea typeface="Roboto"/>
                  <a:cs typeface="Roboto"/>
                  <a:sym typeface="Roboto"/>
                </a:rPr>
                <a:t>Vibrancy and Resiliency</a:t>
              </a:r>
              <a:endParaRPr b="1" sz="1000">
                <a:solidFill>
                  <a:schemeClr val="accent4"/>
                </a:solidFill>
                <a:latin typeface="Roboto"/>
                <a:ea typeface="Roboto"/>
                <a:cs typeface="Roboto"/>
                <a:sym typeface="Roboto"/>
              </a:endParaRPr>
            </a:p>
          </p:txBody>
        </p:sp>
      </p:grpSp>
      <p:grpSp>
        <p:nvGrpSpPr>
          <p:cNvPr id="127" name="Google Shape;127;p22"/>
          <p:cNvGrpSpPr/>
          <p:nvPr/>
        </p:nvGrpSpPr>
        <p:grpSpPr>
          <a:xfrm>
            <a:off x="5143448" y="804071"/>
            <a:ext cx="1068600" cy="1068600"/>
            <a:chOff x="2859873" y="853971"/>
            <a:chExt cx="1068600" cy="1068600"/>
          </a:xfrm>
        </p:grpSpPr>
        <p:sp>
          <p:nvSpPr>
            <p:cNvPr id="128" name="Google Shape;128;p22"/>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2"/>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00FF00"/>
                  </a:solidFill>
                  <a:latin typeface="Roboto"/>
                  <a:ea typeface="Roboto"/>
                  <a:cs typeface="Roboto"/>
                  <a:sym typeface="Roboto"/>
                </a:rPr>
                <a:t>Course Success</a:t>
              </a:r>
              <a:endParaRPr b="1" sz="1100">
                <a:solidFill>
                  <a:srgbClr val="00FF00"/>
                </a:solidFill>
                <a:latin typeface="Roboto"/>
                <a:ea typeface="Roboto"/>
                <a:cs typeface="Roboto"/>
                <a:sym typeface="Roboto"/>
              </a:endParaRPr>
            </a:p>
          </p:txBody>
        </p:sp>
      </p:grpSp>
      <p:grpSp>
        <p:nvGrpSpPr>
          <p:cNvPr id="130" name="Google Shape;130;p22"/>
          <p:cNvGrpSpPr/>
          <p:nvPr/>
        </p:nvGrpSpPr>
        <p:grpSpPr>
          <a:xfrm>
            <a:off x="5172898" y="3402078"/>
            <a:ext cx="1068600" cy="1068600"/>
            <a:chOff x="5214448" y="3234278"/>
            <a:chExt cx="1068600" cy="1068600"/>
          </a:xfrm>
        </p:grpSpPr>
        <p:sp>
          <p:nvSpPr>
            <p:cNvPr id="131" name="Google Shape;131;p22"/>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2"/>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FFFFFF"/>
                  </a:solidFill>
                  <a:latin typeface="Roboto"/>
                  <a:ea typeface="Roboto"/>
                  <a:cs typeface="Roboto"/>
                  <a:sym typeface="Roboto"/>
                </a:rPr>
                <a:t>Transfer and Completion</a:t>
              </a:r>
              <a:endParaRPr b="1" sz="800">
                <a:solidFill>
                  <a:srgbClr val="FFFFFF"/>
                </a:solidFill>
                <a:latin typeface="Roboto"/>
                <a:ea typeface="Roboto"/>
                <a:cs typeface="Roboto"/>
                <a:sym typeface="Roboto"/>
              </a:endParaRPr>
            </a:p>
          </p:txBody>
        </p:sp>
      </p:grpSp>
      <p:grpSp>
        <p:nvGrpSpPr>
          <p:cNvPr id="133" name="Google Shape;133;p22"/>
          <p:cNvGrpSpPr/>
          <p:nvPr/>
        </p:nvGrpSpPr>
        <p:grpSpPr>
          <a:xfrm>
            <a:off x="3716098" y="516346"/>
            <a:ext cx="1068600" cy="1068600"/>
            <a:chOff x="3558148" y="363946"/>
            <a:chExt cx="1068600" cy="1068600"/>
          </a:xfrm>
        </p:grpSpPr>
        <p:sp>
          <p:nvSpPr>
            <p:cNvPr id="134" name="Google Shape;134;p22"/>
            <p:cNvSpPr/>
            <p:nvPr/>
          </p:nvSpPr>
          <p:spPr>
            <a:xfrm>
              <a:off x="3558148" y="363946"/>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txBox="1"/>
            <p:nvPr/>
          </p:nvSpPr>
          <p:spPr>
            <a:xfrm>
              <a:off x="3711150" y="5320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FFFFFF"/>
                  </a:solidFill>
                  <a:latin typeface="Roboto"/>
                  <a:ea typeface="Roboto"/>
                  <a:cs typeface="Roboto"/>
                  <a:sym typeface="Roboto"/>
                </a:rPr>
                <a:t>Increase and Close Equity Gaps in…</a:t>
              </a:r>
              <a:endParaRPr sz="800">
                <a:solidFill>
                  <a:srgbClr val="FFFFFF"/>
                </a:solidFill>
                <a:latin typeface="Roboto"/>
                <a:ea typeface="Roboto"/>
                <a:cs typeface="Roboto"/>
                <a:sym typeface="Roboto"/>
              </a:endParaRPr>
            </a:p>
          </p:txBody>
        </p:sp>
      </p:grpSp>
      <p:grpSp>
        <p:nvGrpSpPr>
          <p:cNvPr id="136" name="Google Shape;136;p22"/>
          <p:cNvGrpSpPr/>
          <p:nvPr/>
        </p:nvGrpSpPr>
        <p:grpSpPr>
          <a:xfrm>
            <a:off x="5736423" y="2060371"/>
            <a:ext cx="1068600" cy="1068600"/>
            <a:chOff x="2859873" y="853971"/>
            <a:chExt cx="1068600" cy="1068600"/>
          </a:xfrm>
        </p:grpSpPr>
        <p:sp>
          <p:nvSpPr>
            <p:cNvPr id="137" name="Google Shape;137;p22"/>
            <p:cNvSpPr/>
            <p:nvPr/>
          </p:nvSpPr>
          <p:spPr>
            <a:xfrm>
              <a:off x="2859873" y="853971"/>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txBox="1"/>
            <p:nvPr/>
          </p:nvSpPr>
          <p:spPr>
            <a:xfrm>
              <a:off x="3012800" y="1022197"/>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000">
                  <a:solidFill>
                    <a:srgbClr val="FFFFFF"/>
                  </a:solidFill>
                  <a:latin typeface="Roboto"/>
                  <a:ea typeface="Roboto"/>
                  <a:cs typeface="Roboto"/>
                  <a:sym typeface="Roboto"/>
                </a:rPr>
                <a:t>Retention</a:t>
              </a:r>
              <a:endParaRPr b="1" sz="1000">
                <a:solidFill>
                  <a:srgbClr val="FFFFFF"/>
                </a:solidFill>
                <a:latin typeface="Roboto"/>
                <a:ea typeface="Roboto"/>
                <a:cs typeface="Roboto"/>
                <a:sym typeface="Roboto"/>
              </a:endParaRPr>
            </a:p>
          </p:txBody>
        </p:sp>
      </p:grpSp>
      <p:grpSp>
        <p:nvGrpSpPr>
          <p:cNvPr id="139" name="Google Shape;139;p22"/>
          <p:cNvGrpSpPr/>
          <p:nvPr/>
        </p:nvGrpSpPr>
        <p:grpSpPr>
          <a:xfrm>
            <a:off x="3716098" y="3630553"/>
            <a:ext cx="1068600" cy="1068600"/>
            <a:chOff x="5214448" y="3234278"/>
            <a:chExt cx="1068600" cy="1068600"/>
          </a:xfrm>
        </p:grpSpPr>
        <p:sp>
          <p:nvSpPr>
            <p:cNvPr id="140" name="Google Shape;140;p22"/>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00FF00"/>
                  </a:solidFill>
                  <a:latin typeface="Roboto"/>
                  <a:ea typeface="Roboto"/>
                  <a:cs typeface="Roboto"/>
                  <a:sym typeface="Roboto"/>
                </a:rPr>
                <a:t>Transfer level Math and English in 1st Year</a:t>
              </a:r>
              <a:endParaRPr b="1" sz="800">
                <a:solidFill>
                  <a:srgbClr val="00FF00"/>
                </a:solidFill>
                <a:latin typeface="Roboto"/>
                <a:ea typeface="Roboto"/>
                <a:cs typeface="Roboto"/>
                <a:sym typeface="Roboto"/>
              </a:endParaRPr>
            </a:p>
          </p:txBody>
        </p:sp>
      </p:grpSp>
      <p:grpSp>
        <p:nvGrpSpPr>
          <p:cNvPr id="142" name="Google Shape;142;p22"/>
          <p:cNvGrpSpPr/>
          <p:nvPr/>
        </p:nvGrpSpPr>
        <p:grpSpPr>
          <a:xfrm>
            <a:off x="2380498" y="1366353"/>
            <a:ext cx="1068600" cy="1068600"/>
            <a:chOff x="5292048" y="3234278"/>
            <a:chExt cx="1068600" cy="1068600"/>
          </a:xfrm>
        </p:grpSpPr>
        <p:sp>
          <p:nvSpPr>
            <p:cNvPr id="143" name="Google Shape;143;p22"/>
            <p:cNvSpPr/>
            <p:nvPr/>
          </p:nvSpPr>
          <p:spPr>
            <a:xfrm>
              <a:off x="52920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txBox="1"/>
            <p:nvPr/>
          </p:nvSpPr>
          <p:spPr>
            <a:xfrm>
              <a:off x="5445050" y="3402428"/>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900">
                  <a:solidFill>
                    <a:srgbClr val="00FF00"/>
                  </a:solidFill>
                  <a:latin typeface="Roboto"/>
                  <a:ea typeface="Roboto"/>
                  <a:cs typeface="Roboto"/>
                  <a:sym typeface="Roboto"/>
                </a:rPr>
                <a:t>&amp; Restore Enrollment</a:t>
              </a:r>
              <a:endParaRPr b="1" sz="900">
                <a:solidFill>
                  <a:srgbClr val="00FF00"/>
                </a:solidFill>
                <a:latin typeface="Roboto"/>
                <a:ea typeface="Roboto"/>
                <a:cs typeface="Roboto"/>
                <a:sym typeface="Roboto"/>
              </a:endParaRPr>
            </a:p>
          </p:txBody>
        </p:sp>
      </p:grpSp>
      <p:grpSp>
        <p:nvGrpSpPr>
          <p:cNvPr id="145" name="Google Shape;145;p22"/>
          <p:cNvGrpSpPr/>
          <p:nvPr/>
        </p:nvGrpSpPr>
        <p:grpSpPr>
          <a:xfrm>
            <a:off x="2380498" y="2871178"/>
            <a:ext cx="1068600" cy="1068600"/>
            <a:chOff x="5214448" y="3234278"/>
            <a:chExt cx="1068600" cy="1068600"/>
          </a:xfrm>
        </p:grpSpPr>
        <p:sp>
          <p:nvSpPr>
            <p:cNvPr id="146" name="Google Shape;146;p22"/>
            <p:cNvSpPr/>
            <p:nvPr/>
          </p:nvSpPr>
          <p:spPr>
            <a:xfrm>
              <a:off x="5214448" y="3234278"/>
              <a:ext cx="1068600" cy="1068600"/>
            </a:xfrm>
            <a:prstGeom prst="ellipse">
              <a:avLst/>
            </a:prstGeom>
            <a:solidFill>
              <a:srgbClr val="155B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txBox="1"/>
            <p:nvPr/>
          </p:nvSpPr>
          <p:spPr>
            <a:xfrm>
              <a:off x="5367375" y="3402503"/>
              <a:ext cx="762600" cy="732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800">
                  <a:solidFill>
                    <a:srgbClr val="00FF00"/>
                  </a:solidFill>
                  <a:latin typeface="Roboto"/>
                  <a:ea typeface="Roboto"/>
                  <a:cs typeface="Roboto"/>
                  <a:sym typeface="Roboto"/>
                </a:rPr>
                <a:t>African American Male Success</a:t>
              </a:r>
              <a:r>
                <a:rPr b="1" lang="en" sz="800">
                  <a:solidFill>
                    <a:srgbClr val="FFFFFF"/>
                  </a:solidFill>
                  <a:latin typeface="Roboto"/>
                  <a:ea typeface="Roboto"/>
                  <a:cs typeface="Roboto"/>
                  <a:sym typeface="Roboto"/>
                </a:rPr>
                <a:t> &amp; Retention</a:t>
              </a:r>
              <a:endParaRPr b="1" sz="800">
                <a:solidFill>
                  <a:srgbClr val="FFFFFF"/>
                </a:solidFill>
                <a:latin typeface="Roboto"/>
                <a:ea typeface="Roboto"/>
                <a:cs typeface="Roboto"/>
                <a:sym typeface="Robot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471505" y="205375"/>
            <a:ext cx="8306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What does Annual Unit Planning accomplish</a:t>
            </a:r>
            <a:endParaRPr/>
          </a:p>
        </p:txBody>
      </p:sp>
      <p:sp>
        <p:nvSpPr>
          <p:cNvPr id="154" name="Google Shape;154;p23"/>
          <p:cNvSpPr txBox="1"/>
          <p:nvPr>
            <p:ph idx="1" type="body"/>
          </p:nvPr>
        </p:nvSpPr>
        <p:spPr>
          <a:xfrm>
            <a:off x="553350" y="1142781"/>
            <a:ext cx="8114400" cy="34647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800"/>
              <a:buFont typeface="Arial"/>
              <a:buNone/>
            </a:pPr>
            <a:r>
              <a:rPr lang="en">
                <a:solidFill>
                  <a:schemeClr val="dk1"/>
                </a:solidFill>
              </a:rPr>
              <a:t>Encourage communication and planning for continuous </a:t>
            </a:r>
            <a:r>
              <a:rPr lang="en">
                <a:solidFill>
                  <a:schemeClr val="dk1"/>
                </a:solidFill>
              </a:rPr>
              <a:t>improvement</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rPr lang="en">
                <a:solidFill>
                  <a:schemeClr val="dk1"/>
                </a:solidFill>
              </a:rPr>
              <a:t>Engage in data-based inquiry to inform goals and actions</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rPr lang="en">
                <a:solidFill>
                  <a:schemeClr val="dk1"/>
                </a:solidFill>
              </a:rPr>
              <a:t>Close our College’s equity gaps</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rPr lang="en">
                <a:solidFill>
                  <a:schemeClr val="dk1"/>
                </a:solidFill>
              </a:rPr>
              <a:t>Communicate resource needs and link resources to goals</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rPr lang="en">
                <a:solidFill>
                  <a:schemeClr val="dk1"/>
                </a:solidFill>
              </a:rPr>
              <a:t>Institutional accountability</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rPr lang="en">
                <a:solidFill>
                  <a:schemeClr val="dk1"/>
                </a:solidFill>
              </a:rPr>
              <a:t>Meet accreditation requirements (set goals and hold ourselves accountable to them)</a:t>
            </a:r>
            <a:endParaRPr>
              <a:solidFill>
                <a:schemeClr val="dk1"/>
              </a:solidFill>
            </a:endParaRPr>
          </a:p>
          <a:p>
            <a:pPr indent="0" lvl="0" marL="0" rtl="0" algn="l">
              <a:lnSpc>
                <a:spcPct val="115000"/>
              </a:lnSpc>
              <a:spcBef>
                <a:spcPts val="900"/>
              </a:spcBef>
              <a:spcAft>
                <a:spcPts val="0"/>
              </a:spcAft>
              <a:buClr>
                <a:schemeClr val="dk1"/>
              </a:buClr>
              <a:buSzPts val="800"/>
              <a:buFont typeface="Arial"/>
              <a:buNone/>
            </a:pPr>
            <a:r>
              <a:t/>
            </a:r>
            <a:endParaRPr>
              <a:solidFill>
                <a:schemeClr val="dk1"/>
              </a:solidFill>
            </a:endParaRPr>
          </a:p>
          <a:p>
            <a:pPr indent="0" lvl="0" marL="0" rtl="0" algn="l">
              <a:lnSpc>
                <a:spcPct val="115000"/>
              </a:lnSpc>
              <a:spcBef>
                <a:spcPts val="900"/>
              </a:spcBef>
              <a:spcAft>
                <a:spcPts val="900"/>
              </a:spcAft>
              <a:buClr>
                <a:schemeClr val="dk1"/>
              </a:buClr>
              <a:buSzPts val="800"/>
              <a:buFont typeface="Arial"/>
              <a:buNone/>
            </a:pPr>
            <a:r>
              <a:t/>
            </a:r>
            <a:endParaRPr sz="1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4"/>
          <p:cNvSpPr txBox="1"/>
          <p:nvPr>
            <p:ph type="title"/>
          </p:nvPr>
        </p:nvSpPr>
        <p:spPr>
          <a:xfrm>
            <a:off x="628650" y="273850"/>
            <a:ext cx="82173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Annual Unit Planning &amp; Time Frame is NOW </a:t>
            </a:r>
            <a:endParaRPr/>
          </a:p>
        </p:txBody>
      </p:sp>
      <p:sp>
        <p:nvSpPr>
          <p:cNvPr id="160" name="Google Shape;160;p24"/>
          <p:cNvSpPr txBox="1"/>
          <p:nvPr>
            <p:ph idx="1" type="body"/>
          </p:nvPr>
        </p:nvSpPr>
        <p:spPr>
          <a:xfrm>
            <a:off x="660275" y="1230894"/>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You are planning for the current 2023-2024 year</a:t>
            </a:r>
            <a:endParaRPr/>
          </a:p>
          <a:p>
            <a:pPr indent="0" lvl="0" marL="0" rtl="0" algn="l">
              <a:spcBef>
                <a:spcPts val="800"/>
              </a:spcBef>
              <a:spcAft>
                <a:spcPts val="0"/>
              </a:spcAft>
              <a:buNone/>
            </a:pPr>
            <a:r>
              <a:rPr lang="en"/>
              <a:t>The data you are being provided is fresh - this is Fall 22-Spring 23 data</a:t>
            </a:r>
            <a:endParaRPr/>
          </a:p>
          <a:p>
            <a:pPr indent="0" lvl="0" marL="0" rtl="0" algn="l">
              <a:spcBef>
                <a:spcPts val="800"/>
              </a:spcBef>
              <a:spcAft>
                <a:spcPts val="0"/>
              </a:spcAft>
              <a:buNone/>
            </a:pPr>
            <a:r>
              <a:rPr lang="en"/>
              <a:t>You want to implement what you can </a:t>
            </a:r>
            <a:r>
              <a:rPr lang="en"/>
              <a:t>immediately</a:t>
            </a:r>
            <a:r>
              <a:rPr lang="en"/>
              <a:t> </a:t>
            </a:r>
            <a:endParaRPr/>
          </a:p>
          <a:p>
            <a:pPr indent="0" lvl="0" marL="457200" rtl="0" algn="l">
              <a:spcBef>
                <a:spcPts val="800"/>
              </a:spcBef>
              <a:spcAft>
                <a:spcPts val="0"/>
              </a:spcAft>
              <a:buNone/>
            </a:pPr>
            <a:r>
              <a:rPr lang="en"/>
              <a:t>Not everything requires financial resources, much of what we may want to improve can be done </a:t>
            </a:r>
            <a:r>
              <a:rPr lang="en"/>
              <a:t>immediately</a:t>
            </a:r>
            <a:r>
              <a:rPr lang="en"/>
              <a:t> </a:t>
            </a:r>
            <a:endParaRPr/>
          </a:p>
          <a:p>
            <a:pPr indent="0" lvl="0" marL="0" rtl="0" algn="l">
              <a:spcBef>
                <a:spcPts val="800"/>
              </a:spcBef>
              <a:spcAft>
                <a:spcPts val="0"/>
              </a:spcAft>
              <a:buNone/>
            </a:pPr>
            <a:r>
              <a:rPr lang="en"/>
              <a:t>You also want to build on your work from previous years’ plans </a:t>
            </a:r>
            <a:endParaRPr/>
          </a:p>
          <a:p>
            <a:pPr indent="0" lvl="0" marL="0" rtl="0" algn="l">
              <a:spcBef>
                <a:spcPts val="800"/>
              </a:spcBef>
              <a:spcAft>
                <a:spcPts val="0"/>
              </a:spcAft>
              <a:buNone/>
            </a:pPr>
            <a:r>
              <a:rPr lang="en"/>
              <a:t>This is why we are encouraging you to begin the conversations with your departments ASAP (August meetings if you can)</a:t>
            </a:r>
            <a:endParaRPr/>
          </a:p>
          <a:p>
            <a:pPr indent="0" lvl="0" marL="0" rtl="0" algn="l">
              <a:spcBef>
                <a:spcPts val="800"/>
              </a:spcBef>
              <a:spcAft>
                <a:spcPts val="0"/>
              </a:spcAft>
              <a:buNone/>
            </a:pPr>
            <a:r>
              <a:rPr lang="en"/>
              <a:t>	(We recognize not every department can do this)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ph type="title"/>
          </p:nvPr>
        </p:nvSpPr>
        <p:spPr>
          <a:xfrm>
            <a:off x="628650" y="273844"/>
            <a:ext cx="7886700" cy="7959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3057"/>
              </a:buClr>
              <a:buSzPts val="3300"/>
              <a:buFont typeface="Calibri"/>
              <a:buNone/>
            </a:pPr>
            <a:r>
              <a:rPr lang="en"/>
              <a:t>Program Review &amp; Unit Planning Cycle</a:t>
            </a:r>
            <a:endParaRPr/>
          </a:p>
        </p:txBody>
      </p:sp>
      <p:pic>
        <p:nvPicPr>
          <p:cNvPr id="167" name="Google Shape;167;p25"/>
          <p:cNvPicPr preferRelativeResize="0"/>
          <p:nvPr>
            <p:ph idx="1" type="body"/>
          </p:nvPr>
        </p:nvPicPr>
        <p:blipFill rotWithShape="1">
          <a:blip r:embed="rId3">
            <a:alphaModFix/>
          </a:blip>
          <a:srcRect b="0" l="0" r="0" t="0"/>
          <a:stretch/>
        </p:blipFill>
        <p:spPr>
          <a:xfrm>
            <a:off x="1856232" y="1088136"/>
            <a:ext cx="4944900" cy="3544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6"/>
          <p:cNvSpPr txBox="1"/>
          <p:nvPr>
            <p:ph type="title"/>
          </p:nvPr>
        </p:nvSpPr>
        <p:spPr>
          <a:xfrm>
            <a:off x="628650" y="502444"/>
            <a:ext cx="7886700" cy="2658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3057"/>
              </a:buClr>
              <a:buSzPts val="3000"/>
              <a:buFont typeface="Calibri"/>
              <a:buNone/>
            </a:pPr>
            <a:r>
              <a:rPr lang="en" sz="3000"/>
              <a:t>Program Review/Unit Planning Cycle</a:t>
            </a:r>
            <a:endParaRPr sz="3000"/>
          </a:p>
        </p:txBody>
      </p:sp>
      <p:sp>
        <p:nvSpPr>
          <p:cNvPr id="174" name="Google Shape;174;p26"/>
          <p:cNvSpPr txBox="1"/>
          <p:nvPr>
            <p:ph idx="1" type="body"/>
          </p:nvPr>
        </p:nvSpPr>
        <p:spPr>
          <a:xfrm>
            <a:off x="628650" y="1164324"/>
            <a:ext cx="7886700" cy="3601800"/>
          </a:xfrm>
          <a:prstGeom prst="rect">
            <a:avLst/>
          </a:prstGeom>
          <a:noFill/>
          <a:ln>
            <a:noFill/>
          </a:ln>
        </p:spPr>
        <p:txBody>
          <a:bodyPr anchorCtr="0" anchor="t" bIns="34275" lIns="68575" spcFirstLastPara="1" rIns="68575" wrap="square" tIns="34275">
            <a:noAutofit/>
          </a:bodyPr>
          <a:lstStyle/>
          <a:p>
            <a:pPr indent="-177800" lvl="0" marL="177800" rtl="0" algn="l">
              <a:lnSpc>
                <a:spcPct val="70000"/>
              </a:lnSpc>
              <a:spcBef>
                <a:spcPts val="0"/>
              </a:spcBef>
              <a:spcAft>
                <a:spcPts val="0"/>
              </a:spcAft>
              <a:buClr>
                <a:srgbClr val="003057"/>
              </a:buClr>
              <a:buSzPts val="1700"/>
              <a:buNone/>
            </a:pPr>
            <a:r>
              <a:rPr lang="en" sz="1700"/>
              <a:t>Program Review (every 7 years):</a:t>
            </a:r>
            <a:endParaRPr/>
          </a:p>
          <a:p>
            <a:pPr indent="-184150" lvl="1" marL="520700" rtl="0" algn="l">
              <a:lnSpc>
                <a:spcPct val="70000"/>
              </a:lnSpc>
              <a:spcBef>
                <a:spcPts val="400"/>
              </a:spcBef>
              <a:spcAft>
                <a:spcPts val="0"/>
              </a:spcAft>
              <a:buClr>
                <a:srgbClr val="003057"/>
              </a:buClr>
              <a:buSzPts val="1700"/>
              <a:buChar char="•"/>
            </a:pPr>
            <a:r>
              <a:rPr lang="en" sz="1700"/>
              <a:t>Assesses the program and uses the findings to inform future plans</a:t>
            </a:r>
            <a:r>
              <a:rPr i="1" lang="en" sz="1700"/>
              <a:t> </a:t>
            </a:r>
            <a:endParaRPr/>
          </a:p>
          <a:p>
            <a:pPr indent="-184150" lvl="1" marL="520700" rtl="0" algn="l">
              <a:lnSpc>
                <a:spcPct val="70000"/>
              </a:lnSpc>
              <a:spcBef>
                <a:spcPts val="400"/>
              </a:spcBef>
              <a:spcAft>
                <a:spcPts val="0"/>
              </a:spcAft>
              <a:buClr>
                <a:srgbClr val="003057"/>
              </a:buClr>
              <a:buSzPts val="1700"/>
              <a:buChar char="•"/>
            </a:pPr>
            <a:r>
              <a:rPr lang="en" sz="1700"/>
              <a:t>Creates measurable </a:t>
            </a:r>
            <a:r>
              <a:rPr b="1" lang="en" sz="1700"/>
              <a:t>objectives </a:t>
            </a:r>
            <a:r>
              <a:rPr lang="en" sz="1700"/>
              <a:t>(strategic enhancement)</a:t>
            </a:r>
            <a:endParaRPr b="1" sz="1700"/>
          </a:p>
          <a:p>
            <a:pPr indent="-184150" lvl="1" marL="520700" rtl="0" algn="l">
              <a:lnSpc>
                <a:spcPct val="70000"/>
              </a:lnSpc>
              <a:spcBef>
                <a:spcPts val="400"/>
              </a:spcBef>
              <a:spcAft>
                <a:spcPts val="0"/>
              </a:spcAft>
              <a:buClr>
                <a:srgbClr val="003057"/>
              </a:buClr>
              <a:buSzPts val="1700"/>
              <a:buChar char="•"/>
            </a:pPr>
            <a:r>
              <a:rPr lang="en" sz="1700"/>
              <a:t>Aligns objectives to the </a:t>
            </a:r>
            <a:r>
              <a:rPr b="1" lang="en" sz="1700"/>
              <a:t>ARC commitment to social justice and equity </a:t>
            </a:r>
            <a:r>
              <a:rPr lang="en" sz="1700"/>
              <a:t>(ongoing commitment) </a:t>
            </a:r>
            <a:endParaRPr/>
          </a:p>
          <a:p>
            <a:pPr indent="-76200" lvl="1" marL="520700" rtl="0" algn="l">
              <a:lnSpc>
                <a:spcPct val="70000"/>
              </a:lnSpc>
              <a:spcBef>
                <a:spcPts val="400"/>
              </a:spcBef>
              <a:spcAft>
                <a:spcPts val="0"/>
              </a:spcAft>
              <a:buClr>
                <a:srgbClr val="003057"/>
              </a:buClr>
              <a:buSzPts val="1700"/>
              <a:buNone/>
            </a:pPr>
            <a:r>
              <a:t/>
            </a:r>
            <a:endParaRPr b="1" sz="1700"/>
          </a:p>
          <a:p>
            <a:pPr indent="-177800" lvl="0" marL="177800" rtl="0" algn="l">
              <a:lnSpc>
                <a:spcPct val="70000"/>
              </a:lnSpc>
              <a:spcBef>
                <a:spcPts val="800"/>
              </a:spcBef>
              <a:spcAft>
                <a:spcPts val="0"/>
              </a:spcAft>
              <a:buClr>
                <a:srgbClr val="003057"/>
              </a:buClr>
              <a:buSzPts val="1700"/>
              <a:buNone/>
            </a:pPr>
            <a:r>
              <a:rPr lang="en" sz="1700"/>
              <a:t>Annual Unit Plan (every year):</a:t>
            </a:r>
            <a:endParaRPr/>
          </a:p>
          <a:p>
            <a:pPr indent="-184150" lvl="1" marL="520700" rtl="0" algn="l">
              <a:lnSpc>
                <a:spcPct val="70000"/>
              </a:lnSpc>
              <a:spcBef>
                <a:spcPts val="400"/>
              </a:spcBef>
              <a:spcAft>
                <a:spcPts val="0"/>
              </a:spcAft>
              <a:buClr>
                <a:srgbClr val="003057"/>
              </a:buClr>
              <a:buSzPts val="1700"/>
              <a:buChar char="•"/>
            </a:pPr>
            <a:r>
              <a:rPr lang="en" sz="1700"/>
              <a:t>Reviews data and creates </a:t>
            </a:r>
            <a:r>
              <a:rPr b="1" lang="en" sz="1700"/>
              <a:t>action steps and related resource requests based on program review objectives </a:t>
            </a:r>
            <a:endParaRPr/>
          </a:p>
          <a:p>
            <a:pPr indent="-184150" lvl="1" marL="520700" rtl="0" algn="l">
              <a:lnSpc>
                <a:spcPct val="70000"/>
              </a:lnSpc>
              <a:spcBef>
                <a:spcPts val="400"/>
              </a:spcBef>
              <a:spcAft>
                <a:spcPts val="0"/>
              </a:spcAft>
              <a:buClr>
                <a:srgbClr val="003057"/>
              </a:buClr>
              <a:buSzPts val="1700"/>
              <a:buChar char="•"/>
            </a:pPr>
            <a:r>
              <a:rPr lang="en" sz="1700"/>
              <a:t>Aligns action steps and resource needs to </a:t>
            </a:r>
            <a:r>
              <a:rPr b="1" lang="en" sz="1700"/>
              <a:t>ARC strategic goals </a:t>
            </a:r>
            <a:r>
              <a:rPr lang="en" sz="1700"/>
              <a:t>(specific to the year) </a:t>
            </a:r>
            <a:endParaRPr/>
          </a:p>
          <a:p>
            <a:pPr indent="-177800" lvl="1" marL="520700" rtl="0" algn="l">
              <a:lnSpc>
                <a:spcPct val="70000"/>
              </a:lnSpc>
              <a:spcBef>
                <a:spcPts val="400"/>
              </a:spcBef>
              <a:spcAft>
                <a:spcPts val="0"/>
              </a:spcAft>
              <a:buClr>
                <a:srgbClr val="003057"/>
              </a:buClr>
              <a:buSzPts val="1700"/>
              <a:buNone/>
            </a:pPr>
            <a:r>
              <a:t/>
            </a:r>
            <a:endParaRPr b="1" sz="1700"/>
          </a:p>
          <a:p>
            <a:pPr indent="-177800" lvl="0" marL="177800" rtl="0" algn="l">
              <a:lnSpc>
                <a:spcPct val="70000"/>
              </a:lnSpc>
              <a:spcBef>
                <a:spcPts val="800"/>
              </a:spcBef>
              <a:spcAft>
                <a:spcPts val="0"/>
              </a:spcAft>
              <a:buClr>
                <a:srgbClr val="003057"/>
              </a:buClr>
              <a:buSzPts val="1500"/>
              <a:buNone/>
            </a:pPr>
            <a:r>
              <a:rPr lang="en" sz="1500"/>
              <a:t>Next Program Review:</a:t>
            </a:r>
            <a:endParaRPr/>
          </a:p>
          <a:p>
            <a:pPr indent="-171450" lvl="1" marL="520700" rtl="0" algn="l">
              <a:lnSpc>
                <a:spcPct val="70000"/>
              </a:lnSpc>
              <a:spcBef>
                <a:spcPts val="400"/>
              </a:spcBef>
              <a:spcAft>
                <a:spcPts val="0"/>
              </a:spcAft>
              <a:buClr>
                <a:srgbClr val="003057"/>
              </a:buClr>
              <a:buSzPts val="1500"/>
              <a:buChar char="•"/>
            </a:pPr>
            <a:r>
              <a:rPr lang="en" sz="1500"/>
              <a:t>Measures progress towards </a:t>
            </a:r>
            <a:r>
              <a:rPr b="1" lang="en" sz="1500"/>
              <a:t>objectives by considering whether </a:t>
            </a:r>
            <a:br>
              <a:rPr b="1" lang="en" sz="1500"/>
            </a:br>
            <a:r>
              <a:rPr b="1" lang="en" sz="1500"/>
              <a:t>the action steps had the intended effect</a:t>
            </a:r>
            <a:r>
              <a:rPr b="1" lang="en" sz="1200"/>
              <a:t> </a:t>
            </a:r>
            <a:endParaRPr sz="1900"/>
          </a:p>
          <a:p>
            <a:pPr indent="-177800" lvl="1" marL="520700" rtl="0" algn="l">
              <a:lnSpc>
                <a:spcPct val="70000"/>
              </a:lnSpc>
              <a:spcBef>
                <a:spcPts val="400"/>
              </a:spcBef>
              <a:spcAft>
                <a:spcPts val="0"/>
              </a:spcAft>
              <a:buClr>
                <a:srgbClr val="003057"/>
              </a:buClr>
              <a:buSzPts val="1700"/>
              <a:buNone/>
            </a:pPr>
            <a:r>
              <a:t/>
            </a:r>
            <a:endParaRPr b="1" sz="1700"/>
          </a:p>
          <a:p>
            <a:pPr indent="-76200" lvl="1" marL="520700" rtl="0" algn="l">
              <a:lnSpc>
                <a:spcPct val="70000"/>
              </a:lnSpc>
              <a:spcBef>
                <a:spcPts val="400"/>
              </a:spcBef>
              <a:spcAft>
                <a:spcPts val="0"/>
              </a:spcAft>
              <a:buClr>
                <a:srgbClr val="003057"/>
              </a:buClr>
              <a:buSzPts val="1700"/>
              <a:buNone/>
            </a:pPr>
            <a:r>
              <a:t/>
            </a:r>
            <a:endParaRPr b="1" sz="1700"/>
          </a:p>
          <a:p>
            <a:pPr indent="-76200" lvl="1" marL="520700" rtl="0" algn="l">
              <a:lnSpc>
                <a:spcPct val="70000"/>
              </a:lnSpc>
              <a:spcBef>
                <a:spcPts val="400"/>
              </a:spcBef>
              <a:spcAft>
                <a:spcPts val="0"/>
              </a:spcAft>
              <a:buClr>
                <a:srgbClr val="003057"/>
              </a:buClr>
              <a:buSzPts val="1700"/>
              <a:buNone/>
            </a:pPr>
            <a:r>
              <a:t/>
            </a:r>
            <a:endParaRPr b="1" sz="1700"/>
          </a:p>
          <a:p>
            <a:pPr indent="-50800" lvl="0" marL="177800" rtl="0" algn="l">
              <a:lnSpc>
                <a:spcPct val="70000"/>
              </a:lnSpc>
              <a:spcBef>
                <a:spcPts val="800"/>
              </a:spcBef>
              <a:spcAft>
                <a:spcPts val="0"/>
              </a:spcAft>
              <a:buClr>
                <a:srgbClr val="003057"/>
              </a:buClr>
              <a:buSzPts val="1900"/>
              <a:buNone/>
            </a:pPr>
            <a:r>
              <a:t/>
            </a:r>
            <a:endParaRPr sz="1900"/>
          </a:p>
          <a:p>
            <a:pPr indent="-50800" lvl="0" marL="177800" rtl="0" algn="l">
              <a:lnSpc>
                <a:spcPct val="70000"/>
              </a:lnSpc>
              <a:spcBef>
                <a:spcPts val="800"/>
              </a:spcBef>
              <a:spcAft>
                <a:spcPts val="0"/>
              </a:spcAft>
              <a:buClr>
                <a:srgbClr val="003057"/>
              </a:buClr>
              <a:buSzPts val="1900"/>
              <a:buNone/>
            </a:pPr>
            <a:r>
              <a:t/>
            </a:r>
            <a:endParaRPr sz="1900"/>
          </a:p>
          <a:p>
            <a:pPr indent="-177800" lvl="0" marL="177800" rtl="0" algn="l">
              <a:lnSpc>
                <a:spcPct val="70000"/>
              </a:lnSpc>
              <a:spcBef>
                <a:spcPts val="800"/>
              </a:spcBef>
              <a:spcAft>
                <a:spcPts val="0"/>
              </a:spcAft>
              <a:buClr>
                <a:srgbClr val="003057"/>
              </a:buClr>
              <a:buSzPts val="1900"/>
              <a:buNone/>
            </a:pPr>
            <a:r>
              <a:t/>
            </a:r>
            <a:endParaRPr sz="1900"/>
          </a:p>
          <a:p>
            <a:pPr indent="-177800" lvl="0" marL="177800" rtl="0" algn="l">
              <a:lnSpc>
                <a:spcPct val="70000"/>
              </a:lnSpc>
              <a:spcBef>
                <a:spcPts val="800"/>
              </a:spcBef>
              <a:spcAft>
                <a:spcPts val="0"/>
              </a:spcAft>
              <a:buClr>
                <a:srgbClr val="003057"/>
              </a:buClr>
              <a:buSzPts val="1900"/>
              <a:buNone/>
            </a:pPr>
            <a:r>
              <a:t/>
            </a:r>
            <a:endParaRPr sz="1900"/>
          </a:p>
          <a:p>
            <a:pPr indent="-50800" lvl="0" marL="177800" rtl="0" algn="l">
              <a:lnSpc>
                <a:spcPct val="70000"/>
              </a:lnSpc>
              <a:spcBef>
                <a:spcPts val="800"/>
              </a:spcBef>
              <a:spcAft>
                <a:spcPts val="0"/>
              </a:spcAft>
              <a:buClr>
                <a:srgbClr val="003057"/>
              </a:buClr>
              <a:buSzPts val="1900"/>
              <a:buNone/>
            </a:pPr>
            <a:r>
              <a:t/>
            </a:r>
            <a:endParaRPr sz="1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ctrTitle"/>
          </p:nvPr>
        </p:nvSpPr>
        <p:spPr>
          <a:xfrm>
            <a:off x="1143000" y="841772"/>
            <a:ext cx="68580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Part 3: How do you get AUP done in your unit?</a:t>
            </a:r>
            <a:endParaRPr/>
          </a:p>
        </p:txBody>
      </p:sp>
      <p:sp>
        <p:nvSpPr>
          <p:cNvPr id="180" name="Google Shape;180;p27"/>
          <p:cNvSpPr txBox="1"/>
          <p:nvPr>
            <p:ph idx="1" type="subTitle"/>
          </p:nvPr>
        </p:nvSpPr>
        <p:spPr>
          <a:xfrm>
            <a:off x="1143000" y="2701528"/>
            <a:ext cx="6858000" cy="892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0"/>
          <p:cNvSpPr txBox="1"/>
          <p:nvPr>
            <p:ph type="ctrTitle"/>
          </p:nvPr>
        </p:nvSpPr>
        <p:spPr>
          <a:xfrm>
            <a:off x="839925" y="370823"/>
            <a:ext cx="7439100" cy="2261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rgbClr val="003057"/>
              </a:buClr>
              <a:buSzPts val="3300"/>
              <a:buFont typeface="Calibri"/>
              <a:buNone/>
            </a:pPr>
            <a:r>
              <a:rPr lang="en"/>
              <a:t>Welcome!</a:t>
            </a:r>
            <a:endParaRPr/>
          </a:p>
          <a:p>
            <a:pPr indent="0" lvl="0" marL="0" rtl="0" algn="l">
              <a:lnSpc>
                <a:spcPct val="90000"/>
              </a:lnSpc>
              <a:spcBef>
                <a:spcPts val="0"/>
              </a:spcBef>
              <a:spcAft>
                <a:spcPts val="0"/>
              </a:spcAft>
              <a:buClr>
                <a:srgbClr val="003057"/>
              </a:buClr>
              <a:buSzPts val="3300"/>
              <a:buFont typeface="Calibri"/>
              <a:buNone/>
            </a:pPr>
            <a:r>
              <a:rPr lang="en"/>
              <a:t>Annual Unit Planning 2023-24: What’s New, Why We Do It, &amp; How to Get It Done</a:t>
            </a:r>
            <a:endParaRPr/>
          </a:p>
        </p:txBody>
      </p:sp>
      <p:sp>
        <p:nvSpPr>
          <p:cNvPr id="43" name="Google Shape;43;p10"/>
          <p:cNvSpPr txBox="1"/>
          <p:nvPr>
            <p:ph idx="1" type="subTitle"/>
          </p:nvPr>
        </p:nvSpPr>
        <p:spPr>
          <a:xfrm>
            <a:off x="880425" y="2709525"/>
            <a:ext cx="7383300" cy="12579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rPr lang="en">
                <a:solidFill>
                  <a:schemeClr val="dk1"/>
                </a:solidFill>
              </a:rPr>
              <a:t>Brian Knirk (he/him), Hospitality Management</a:t>
            </a:r>
            <a:endParaRPr>
              <a:solidFill>
                <a:schemeClr val="dk1"/>
              </a:solidFill>
            </a:endParaRPr>
          </a:p>
          <a:p>
            <a:pPr indent="0" lvl="0" marL="0" rtl="0" algn="ctr">
              <a:spcBef>
                <a:spcPts val="800"/>
              </a:spcBef>
              <a:spcAft>
                <a:spcPts val="0"/>
              </a:spcAft>
              <a:buNone/>
            </a:pPr>
            <a:r>
              <a:rPr lang="en">
                <a:solidFill>
                  <a:schemeClr val="dk1"/>
                </a:solidFill>
              </a:rPr>
              <a:t>Veronica Lopez (she/her), Nutrition</a:t>
            </a:r>
            <a:endParaRPr>
              <a:solidFill>
                <a:schemeClr val="dk1"/>
              </a:solidFill>
            </a:endParaRPr>
          </a:p>
          <a:p>
            <a:pPr indent="0" lvl="0" marL="0" rtl="0" algn="ctr">
              <a:spcBef>
                <a:spcPts val="800"/>
              </a:spcBef>
              <a:spcAft>
                <a:spcPts val="0"/>
              </a:spcAft>
              <a:buNone/>
            </a:pPr>
            <a:r>
              <a:rPr lang="en">
                <a:solidFill>
                  <a:schemeClr val="dk1"/>
                </a:solidFill>
              </a:rPr>
              <a:t>Yuj Shimizu (he/him), Psychology, Faculty Research Coordinator</a:t>
            </a:r>
            <a:endParaRPr>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2023 - 2024 Annual Unit Planning Timeline</a:t>
            </a:r>
            <a:endParaRPr/>
          </a:p>
        </p:txBody>
      </p:sp>
      <p:graphicFrame>
        <p:nvGraphicFramePr>
          <p:cNvPr id="187" name="Google Shape;187;p28"/>
          <p:cNvGraphicFramePr/>
          <p:nvPr/>
        </p:nvGraphicFramePr>
        <p:xfrm>
          <a:off x="1028900" y="1122675"/>
          <a:ext cx="3000000" cy="3000000"/>
        </p:xfrm>
        <a:graphic>
          <a:graphicData uri="http://schemas.openxmlformats.org/drawingml/2006/table">
            <a:tbl>
              <a:tblPr>
                <a:noFill/>
                <a:tableStyleId>{14354B9B-A27B-4EA3-9729-161B147E6971}</a:tableStyleId>
              </a:tblPr>
              <a:tblGrid>
                <a:gridCol w="1446625"/>
                <a:gridCol w="1422275"/>
                <a:gridCol w="4370100"/>
              </a:tblGrid>
              <a:tr h="480250">
                <a:tc>
                  <a:txBody>
                    <a:bodyPr/>
                    <a:lstStyle/>
                    <a:p>
                      <a:pPr indent="0" lvl="0" marL="0" rtl="0" algn="l">
                        <a:spcBef>
                          <a:spcPts val="0"/>
                        </a:spcBef>
                        <a:spcAft>
                          <a:spcPts val="0"/>
                        </a:spcAft>
                        <a:buNone/>
                      </a:pPr>
                      <a:r>
                        <a:rPr lang="en">
                          <a:solidFill>
                            <a:schemeClr val="lt1"/>
                          </a:solidFill>
                        </a:rPr>
                        <a:t>Dates</a:t>
                      </a:r>
                      <a:endParaRPr>
                        <a:solidFill>
                          <a:schemeClr val="lt1"/>
                        </a:solidFill>
                      </a:endParaRPr>
                    </a:p>
                  </a:txBody>
                  <a:tcPr marT="91425" marB="91425" marR="91425" marL="91425">
                    <a:solidFill>
                      <a:srgbClr val="CC0000"/>
                    </a:solidFill>
                  </a:tcPr>
                </a:tc>
                <a:tc>
                  <a:txBody>
                    <a:bodyPr/>
                    <a:lstStyle/>
                    <a:p>
                      <a:pPr indent="0" lvl="0" marL="0" rtl="0" algn="l">
                        <a:spcBef>
                          <a:spcPts val="0"/>
                        </a:spcBef>
                        <a:spcAft>
                          <a:spcPts val="0"/>
                        </a:spcAft>
                        <a:buNone/>
                      </a:pPr>
                      <a:r>
                        <a:rPr lang="en">
                          <a:solidFill>
                            <a:schemeClr val="lt1"/>
                          </a:solidFill>
                        </a:rPr>
                        <a:t>Role</a:t>
                      </a:r>
                      <a:endParaRPr>
                        <a:solidFill>
                          <a:schemeClr val="lt1"/>
                        </a:solidFill>
                      </a:endParaRPr>
                    </a:p>
                  </a:txBody>
                  <a:tcPr marT="91425" marB="91425" marR="91425" marL="91425">
                    <a:solidFill>
                      <a:srgbClr val="CC0000"/>
                    </a:solidFill>
                  </a:tcPr>
                </a:tc>
                <a:tc>
                  <a:txBody>
                    <a:bodyPr/>
                    <a:lstStyle/>
                    <a:p>
                      <a:pPr indent="0" lvl="0" marL="0" rtl="0" algn="l">
                        <a:spcBef>
                          <a:spcPts val="0"/>
                        </a:spcBef>
                        <a:spcAft>
                          <a:spcPts val="0"/>
                        </a:spcAft>
                        <a:buNone/>
                      </a:pPr>
                      <a:r>
                        <a:rPr lang="en">
                          <a:solidFill>
                            <a:schemeClr val="lt1"/>
                          </a:solidFill>
                        </a:rPr>
                        <a:t>Action</a:t>
                      </a:r>
                      <a:endParaRPr>
                        <a:solidFill>
                          <a:schemeClr val="lt1"/>
                        </a:solidFill>
                      </a:endParaRPr>
                    </a:p>
                  </a:txBody>
                  <a:tcPr marT="91425" marB="91425" marR="91425" marL="91425">
                    <a:solidFill>
                      <a:srgbClr val="CC0000"/>
                    </a:solidFill>
                  </a:tcPr>
                </a:tc>
              </a:tr>
              <a:tr h="381000">
                <a:tc>
                  <a:txBody>
                    <a:bodyPr/>
                    <a:lstStyle/>
                    <a:p>
                      <a:pPr indent="0" lvl="0" marL="0" rtl="0" algn="l">
                        <a:spcBef>
                          <a:spcPts val="0"/>
                        </a:spcBef>
                        <a:spcAft>
                          <a:spcPts val="0"/>
                        </a:spcAft>
                        <a:buNone/>
                      </a:pPr>
                      <a:r>
                        <a:rPr lang="en"/>
                        <a:t>August / September</a:t>
                      </a:r>
                      <a:endParaRPr/>
                    </a:p>
                  </a:txBody>
                  <a:tcPr marT="91425" marB="91425" marR="91425" marL="91425"/>
                </a:tc>
                <a:tc>
                  <a:txBody>
                    <a:bodyPr/>
                    <a:lstStyle/>
                    <a:p>
                      <a:pPr indent="0" lvl="0" marL="0" rtl="0" algn="l">
                        <a:spcBef>
                          <a:spcPts val="0"/>
                        </a:spcBef>
                        <a:spcAft>
                          <a:spcPts val="0"/>
                        </a:spcAft>
                        <a:buNone/>
                      </a:pPr>
                      <a:r>
                        <a:rPr lang="en"/>
                        <a:t>Authors</a:t>
                      </a:r>
                      <a:endParaRPr/>
                    </a:p>
                  </a:txBody>
                  <a:tcPr marT="91425" marB="91425" marR="91425" marL="91425"/>
                </a:tc>
                <a:tc>
                  <a:txBody>
                    <a:bodyPr/>
                    <a:lstStyle/>
                    <a:p>
                      <a:pPr indent="0" lvl="0" marL="0" rtl="0" algn="l">
                        <a:spcBef>
                          <a:spcPts val="0"/>
                        </a:spcBef>
                        <a:spcAft>
                          <a:spcPts val="0"/>
                        </a:spcAft>
                        <a:buNone/>
                      </a:pPr>
                      <a:r>
                        <a:rPr lang="en"/>
                        <a:t>Look At The Data With Your Department</a:t>
                      </a:r>
                      <a:endParaRPr/>
                    </a:p>
                    <a:p>
                      <a:pPr indent="0" lvl="0" marL="0" rtl="0" algn="l">
                        <a:spcBef>
                          <a:spcPts val="0"/>
                        </a:spcBef>
                        <a:spcAft>
                          <a:spcPts val="0"/>
                        </a:spcAft>
                        <a:buNone/>
                      </a:pPr>
                      <a:r>
                        <a:rPr lang="en"/>
                        <a:t>Friday September 8th 9-11 Repeat Training (Encourage Other Faculty to Participate)</a:t>
                      </a:r>
                      <a:endParaRPr/>
                    </a:p>
                  </a:txBody>
                  <a:tcPr marT="91425" marB="91425" marR="91425" marL="91425"/>
                </a:tc>
              </a:tr>
              <a:tr h="381000">
                <a:tc>
                  <a:txBody>
                    <a:bodyPr/>
                    <a:lstStyle/>
                    <a:p>
                      <a:pPr indent="0" lvl="0" marL="0" rtl="0" algn="l">
                        <a:spcBef>
                          <a:spcPts val="0"/>
                        </a:spcBef>
                        <a:spcAft>
                          <a:spcPts val="0"/>
                        </a:spcAft>
                        <a:buNone/>
                      </a:pPr>
                      <a:r>
                        <a:rPr lang="en"/>
                        <a:t>September /</a:t>
                      </a:r>
                      <a:endParaRPr/>
                    </a:p>
                    <a:p>
                      <a:pPr indent="0" lvl="0" marL="0" rtl="0" algn="l">
                        <a:spcBef>
                          <a:spcPts val="0"/>
                        </a:spcBef>
                        <a:spcAft>
                          <a:spcPts val="0"/>
                        </a:spcAft>
                        <a:buNone/>
                      </a:pPr>
                      <a:r>
                        <a:rPr lang="en"/>
                        <a:t>October</a:t>
                      </a:r>
                      <a:endParaRPr/>
                    </a:p>
                  </a:txBody>
                  <a:tcPr marT="91425" marB="91425" marR="91425" marL="91425"/>
                </a:tc>
                <a:tc>
                  <a:txBody>
                    <a:bodyPr/>
                    <a:lstStyle/>
                    <a:p>
                      <a:pPr indent="0" lvl="0" marL="0" rtl="0" algn="l">
                        <a:spcBef>
                          <a:spcPts val="0"/>
                        </a:spcBef>
                        <a:spcAft>
                          <a:spcPts val="0"/>
                        </a:spcAft>
                        <a:buNone/>
                      </a:pPr>
                      <a:r>
                        <a:rPr lang="en"/>
                        <a:t>Authors</a:t>
                      </a:r>
                      <a:endParaRPr/>
                    </a:p>
                  </a:txBody>
                  <a:tcPr marT="91425" marB="91425" marR="91425" marL="91425"/>
                </a:tc>
                <a:tc>
                  <a:txBody>
                    <a:bodyPr/>
                    <a:lstStyle/>
                    <a:p>
                      <a:pPr indent="0" lvl="0" marL="0" rtl="0" algn="l">
                        <a:spcBef>
                          <a:spcPts val="0"/>
                        </a:spcBef>
                        <a:spcAft>
                          <a:spcPts val="0"/>
                        </a:spcAft>
                        <a:buNone/>
                      </a:pPr>
                      <a:r>
                        <a:rPr lang="en"/>
                        <a:t>Working With Your Department, Develop Objectives and Strategies to Improve Your Data</a:t>
                      </a:r>
                      <a:endParaRPr/>
                    </a:p>
                  </a:txBody>
                  <a:tcPr marT="91425" marB="91425" marR="91425" marL="91425"/>
                </a:tc>
              </a:tr>
              <a:tr h="381000">
                <a:tc>
                  <a:txBody>
                    <a:bodyPr/>
                    <a:lstStyle/>
                    <a:p>
                      <a:pPr indent="0" lvl="0" marL="0" rtl="0" algn="l">
                        <a:spcBef>
                          <a:spcPts val="0"/>
                        </a:spcBef>
                        <a:spcAft>
                          <a:spcPts val="0"/>
                        </a:spcAft>
                        <a:buNone/>
                      </a:pPr>
                      <a:r>
                        <a:rPr lang="en"/>
                        <a:t>Friday October 27 </a:t>
                      </a:r>
                      <a:endParaRPr/>
                    </a:p>
                  </a:txBody>
                  <a:tcPr marT="91425" marB="91425" marR="91425" marL="91425"/>
                </a:tc>
                <a:tc>
                  <a:txBody>
                    <a:bodyPr/>
                    <a:lstStyle/>
                    <a:p>
                      <a:pPr indent="0" lvl="0" marL="0" rtl="0" algn="l">
                        <a:spcBef>
                          <a:spcPts val="0"/>
                        </a:spcBef>
                        <a:spcAft>
                          <a:spcPts val="0"/>
                        </a:spcAft>
                        <a:buNone/>
                      </a:pPr>
                      <a:r>
                        <a:rPr lang="en"/>
                        <a:t>Authors</a:t>
                      </a:r>
                      <a:endParaRPr/>
                    </a:p>
                  </a:txBody>
                  <a:tcPr marT="91425" marB="91425" marR="91425" marL="91425"/>
                </a:tc>
                <a:tc>
                  <a:txBody>
                    <a:bodyPr/>
                    <a:lstStyle/>
                    <a:p>
                      <a:pPr indent="0" lvl="0" marL="0" rtl="0" algn="l">
                        <a:spcBef>
                          <a:spcPts val="0"/>
                        </a:spcBef>
                        <a:spcAft>
                          <a:spcPts val="0"/>
                        </a:spcAft>
                        <a:buNone/>
                      </a:pPr>
                      <a:r>
                        <a:rPr lang="en"/>
                        <a:t>Write and Turn in Your Plan</a:t>
                      </a:r>
                      <a:endParaRPr/>
                    </a:p>
                  </a:txBody>
                  <a:tcPr marT="91425" marB="91425" marR="91425" marL="91425"/>
                </a:tc>
              </a:tr>
              <a:tr h="381000">
                <a:tc>
                  <a:txBody>
                    <a:bodyPr/>
                    <a:lstStyle/>
                    <a:p>
                      <a:pPr indent="0" lvl="0" marL="0" rtl="0" algn="l">
                        <a:spcBef>
                          <a:spcPts val="0"/>
                        </a:spcBef>
                        <a:spcAft>
                          <a:spcPts val="0"/>
                        </a:spcAft>
                        <a:buNone/>
                      </a:pPr>
                      <a:r>
                        <a:rPr lang="en"/>
                        <a:t>November 17</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December 1</a:t>
                      </a:r>
                      <a:endParaRPr/>
                    </a:p>
                  </a:txBody>
                  <a:tcPr marT="91425" marB="91425" marR="91425" marL="91425"/>
                </a:tc>
                <a:tc>
                  <a:txBody>
                    <a:bodyPr/>
                    <a:lstStyle/>
                    <a:p>
                      <a:pPr indent="0" lvl="0" marL="0" rtl="0" algn="l">
                        <a:spcBef>
                          <a:spcPts val="0"/>
                        </a:spcBef>
                        <a:spcAft>
                          <a:spcPts val="0"/>
                        </a:spcAft>
                        <a:buNone/>
                      </a:pPr>
                      <a:r>
                        <a:rPr lang="en"/>
                        <a:t>Reviewers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Senior Administrators</a:t>
                      </a:r>
                      <a:endParaRPr/>
                    </a:p>
                  </a:txBody>
                  <a:tcPr marT="91425" marB="91425" marR="91425" marL="91425"/>
                </a:tc>
                <a:tc>
                  <a:txBody>
                    <a:bodyPr/>
                    <a:lstStyle/>
                    <a:p>
                      <a:pPr indent="0" lvl="0" marL="0" rtl="0" algn="l">
                        <a:spcBef>
                          <a:spcPts val="0"/>
                        </a:spcBef>
                        <a:spcAft>
                          <a:spcPts val="0"/>
                        </a:spcAft>
                        <a:buNone/>
                      </a:pPr>
                      <a:r>
                        <a:rPr lang="en"/>
                        <a:t>Review &amp; Approve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Review &amp; Approve</a:t>
                      </a:r>
                      <a:endParaRPr/>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Steps for Annual Unit Planning </a:t>
            </a:r>
            <a:endParaRPr/>
          </a:p>
        </p:txBody>
      </p:sp>
      <p:sp>
        <p:nvSpPr>
          <p:cNvPr id="194" name="Google Shape;194;p29"/>
          <p:cNvSpPr txBox="1"/>
          <p:nvPr/>
        </p:nvSpPr>
        <p:spPr>
          <a:xfrm>
            <a:off x="829594" y="1035713"/>
            <a:ext cx="7341900" cy="3533100"/>
          </a:xfrm>
          <a:prstGeom prst="rect">
            <a:avLst/>
          </a:prstGeom>
          <a:noFill/>
          <a:ln>
            <a:noFill/>
          </a:ln>
        </p:spPr>
        <p:txBody>
          <a:bodyPr anchorCtr="0" anchor="t" bIns="68575" lIns="68575" spcFirstLastPara="1" rIns="68575" wrap="square" tIns="68575">
            <a:noAutofit/>
          </a:bodyPr>
          <a:lstStyle/>
          <a:p>
            <a:pPr indent="-279400" lvl="0" marL="342900" marR="0" rtl="0" algn="l">
              <a:lnSpc>
                <a:spcPct val="100000"/>
              </a:lnSpc>
              <a:spcBef>
                <a:spcPts val="0"/>
              </a:spcBef>
              <a:spcAft>
                <a:spcPts val="0"/>
              </a:spcAft>
              <a:buClr>
                <a:srgbClr val="38414A"/>
              </a:buClr>
              <a:buSzPts val="1800"/>
              <a:buAutoNum type="arabicPeriod"/>
            </a:pPr>
            <a:r>
              <a:rPr lang="en" sz="1800">
                <a:solidFill>
                  <a:srgbClr val="38414A"/>
                </a:solidFill>
              </a:rPr>
              <a:t>Review and Update the status of actions from your unit's previous Annual Unit Plan.</a:t>
            </a:r>
            <a:endParaRPr sz="1800">
              <a:solidFill>
                <a:srgbClr val="38414A"/>
              </a:solidFill>
            </a:endParaRPr>
          </a:p>
          <a:p>
            <a:pPr indent="-279400" lvl="0" marL="342900" marR="0" rtl="0" algn="l">
              <a:lnSpc>
                <a:spcPct val="100000"/>
              </a:lnSpc>
              <a:spcBef>
                <a:spcPts val="800"/>
              </a:spcBef>
              <a:spcAft>
                <a:spcPts val="0"/>
              </a:spcAft>
              <a:buClr>
                <a:srgbClr val="38414A"/>
              </a:buClr>
              <a:buSzPts val="1800"/>
              <a:buAutoNum type="arabicPeriod"/>
            </a:pPr>
            <a:r>
              <a:rPr lang="en" sz="1800">
                <a:solidFill>
                  <a:srgbClr val="38414A"/>
                </a:solidFill>
              </a:rPr>
              <a:t>Review your unit's standard data set and additional data with your department.</a:t>
            </a:r>
            <a:endParaRPr sz="1800">
              <a:solidFill>
                <a:srgbClr val="38414A"/>
              </a:solidFill>
            </a:endParaRPr>
          </a:p>
          <a:p>
            <a:pPr indent="-279400" lvl="0" marL="342900" marR="0" rtl="0" algn="l">
              <a:lnSpc>
                <a:spcPct val="100000"/>
              </a:lnSpc>
              <a:spcBef>
                <a:spcPts val="800"/>
              </a:spcBef>
              <a:spcAft>
                <a:spcPts val="0"/>
              </a:spcAft>
              <a:buClr>
                <a:srgbClr val="38414A"/>
              </a:buClr>
              <a:buSzPts val="1800"/>
              <a:buAutoNum type="arabicPeriod"/>
            </a:pPr>
            <a:r>
              <a:rPr lang="en" sz="1800">
                <a:solidFill>
                  <a:srgbClr val="38414A"/>
                </a:solidFill>
              </a:rPr>
              <a:t>Support ARC's strategic planning goals and address data issues by adding new planning objectives and action steps.</a:t>
            </a:r>
            <a:endParaRPr sz="1800">
              <a:solidFill>
                <a:srgbClr val="38414A"/>
              </a:solidFill>
            </a:endParaRPr>
          </a:p>
          <a:p>
            <a:pPr indent="-279400" lvl="0" marL="342900" marR="0" rtl="0" algn="l">
              <a:lnSpc>
                <a:spcPct val="100000"/>
              </a:lnSpc>
              <a:spcBef>
                <a:spcPts val="800"/>
              </a:spcBef>
              <a:spcAft>
                <a:spcPts val="0"/>
              </a:spcAft>
              <a:buClr>
                <a:srgbClr val="38414A"/>
              </a:buClr>
              <a:buSzPts val="1800"/>
              <a:buAutoNum type="arabicPeriod"/>
            </a:pPr>
            <a:r>
              <a:rPr lang="en" sz="1800">
                <a:solidFill>
                  <a:srgbClr val="38414A"/>
                </a:solidFill>
              </a:rPr>
              <a:t>Review your unit's Planning Objective Summary with your department.</a:t>
            </a:r>
            <a:endParaRPr sz="1800">
              <a:solidFill>
                <a:srgbClr val="38414A"/>
              </a:solidFill>
            </a:endParaRPr>
          </a:p>
          <a:p>
            <a:pPr indent="-279400" lvl="0" marL="342900" marR="0" rtl="0" algn="l">
              <a:lnSpc>
                <a:spcPct val="100000"/>
              </a:lnSpc>
              <a:spcBef>
                <a:spcPts val="800"/>
              </a:spcBef>
              <a:spcAft>
                <a:spcPts val="0"/>
              </a:spcAft>
              <a:buClr>
                <a:srgbClr val="38414A"/>
              </a:buClr>
              <a:buSzPts val="1800"/>
              <a:buAutoNum type="arabicPeriod"/>
            </a:pPr>
            <a:r>
              <a:rPr lang="en" sz="1800">
                <a:solidFill>
                  <a:srgbClr val="38414A"/>
                </a:solidFill>
              </a:rPr>
              <a:t>For any of your unit's Planning Objectives that require</a:t>
            </a:r>
            <a:endParaRPr sz="1800">
              <a:solidFill>
                <a:srgbClr val="38414A"/>
              </a:solidFill>
            </a:endParaRPr>
          </a:p>
          <a:p>
            <a:pPr indent="0" lvl="0" marL="342900" marR="0" rtl="0" algn="l">
              <a:lnSpc>
                <a:spcPct val="100000"/>
              </a:lnSpc>
              <a:spcBef>
                <a:spcPts val="0"/>
              </a:spcBef>
              <a:spcAft>
                <a:spcPts val="0"/>
              </a:spcAft>
              <a:buNone/>
            </a:pPr>
            <a:r>
              <a:rPr lang="en" sz="1800">
                <a:solidFill>
                  <a:srgbClr val="38414A"/>
                </a:solidFill>
              </a:rPr>
              <a:t>resources, identify needed resources.</a:t>
            </a:r>
            <a:endParaRPr sz="1800">
              <a:solidFill>
                <a:srgbClr val="38414A"/>
              </a:solidFill>
            </a:endParaRPr>
          </a:p>
          <a:p>
            <a:pPr indent="-279400" lvl="0" marL="342900" marR="0" rtl="0" algn="l">
              <a:lnSpc>
                <a:spcPct val="100000"/>
              </a:lnSpc>
              <a:spcBef>
                <a:spcPts val="800"/>
              </a:spcBef>
              <a:spcAft>
                <a:spcPts val="0"/>
              </a:spcAft>
              <a:buClr>
                <a:srgbClr val="38414A"/>
              </a:buClr>
              <a:buSzPts val="1800"/>
              <a:buAutoNum type="arabicPeriod"/>
            </a:pPr>
            <a:r>
              <a:rPr lang="en" sz="1800">
                <a:solidFill>
                  <a:srgbClr val="38414A"/>
                </a:solidFill>
              </a:rPr>
              <a:t>Submit Annual Unit Plan </a:t>
            </a:r>
            <a:r>
              <a:rPr b="1" lang="en" sz="1800">
                <a:solidFill>
                  <a:schemeClr val="dk1"/>
                </a:solidFill>
              </a:rPr>
              <a:t>by October 27th.</a:t>
            </a:r>
            <a:endParaRPr b="1" sz="1800">
              <a:solidFill>
                <a:schemeClr val="dk1"/>
              </a:solidFill>
            </a:endParaRPr>
          </a:p>
          <a:p>
            <a:pPr indent="0" lvl="0" marL="0" rtl="0" algn="l">
              <a:spcBef>
                <a:spcPts val="800"/>
              </a:spcBef>
              <a:spcAft>
                <a:spcPts val="0"/>
              </a:spcAft>
              <a:buNone/>
            </a:pPr>
            <a:r>
              <a:t/>
            </a:r>
            <a:endParaRPr sz="1400">
              <a:highlight>
                <a:srgbClr val="FFFFFF"/>
              </a:highlight>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628650" y="273873"/>
            <a:ext cx="7886700" cy="1666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Encourage conversations focused on continuous </a:t>
            </a:r>
            <a:r>
              <a:rPr lang="en"/>
              <a:t>improvement</a:t>
            </a:r>
            <a:r>
              <a:rPr lang="en"/>
              <a:t> and potential actions within your control. </a:t>
            </a:r>
            <a:endParaRPr/>
          </a:p>
          <a:p>
            <a:pPr indent="0" lvl="0" marL="0" rtl="0" algn="l">
              <a:spcBef>
                <a:spcPts val="0"/>
              </a:spcBef>
              <a:spcAft>
                <a:spcPts val="0"/>
              </a:spcAft>
              <a:buNone/>
            </a:pPr>
            <a:r>
              <a:t/>
            </a:r>
            <a:endParaRPr/>
          </a:p>
        </p:txBody>
      </p:sp>
      <p:sp>
        <p:nvSpPr>
          <p:cNvPr id="200" name="Google Shape;200;p30"/>
          <p:cNvSpPr txBox="1"/>
          <p:nvPr/>
        </p:nvSpPr>
        <p:spPr>
          <a:xfrm>
            <a:off x="1481975" y="1787550"/>
            <a:ext cx="6141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Ask yourselves: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What actions can our department take to increase enrollment?</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What barriers exist for our DI students (perhaps be specific to the populations) that we have the opportunity to help minimize or eliminate? What are we </a:t>
            </a:r>
            <a:r>
              <a:rPr lang="en">
                <a:latin typeface="Calibri"/>
                <a:ea typeface="Calibri"/>
                <a:cs typeface="Calibri"/>
                <a:sym typeface="Calibri"/>
              </a:rPr>
              <a:t>doing</a:t>
            </a:r>
            <a:r>
              <a:rPr lang="en">
                <a:latin typeface="Calibri"/>
                <a:ea typeface="Calibri"/>
                <a:cs typeface="Calibri"/>
                <a:sym typeface="Calibri"/>
              </a:rPr>
              <a:t> to build on on students’ strengths?</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What do our Department Set Standards tell us about our success and how are they informed by the other data?</a:t>
            </a:r>
            <a:endParaRPr>
              <a:latin typeface="Calibri"/>
              <a:ea typeface="Calibri"/>
              <a:cs typeface="Calibri"/>
              <a:sym typeface="Calibri"/>
            </a:endParaRPr>
          </a:p>
          <a:p>
            <a:pPr indent="-317500" lvl="0" marL="457200" rtl="0" algn="l">
              <a:spcBef>
                <a:spcPts val="0"/>
              </a:spcBef>
              <a:spcAft>
                <a:spcPts val="0"/>
              </a:spcAft>
              <a:buSzPts val="1400"/>
              <a:buFont typeface="Calibri"/>
              <a:buChar char="●"/>
            </a:pPr>
            <a:r>
              <a:rPr lang="en">
                <a:latin typeface="Calibri"/>
                <a:ea typeface="Calibri"/>
                <a:cs typeface="Calibri"/>
                <a:sym typeface="Calibri"/>
              </a:rPr>
              <a:t>Are our students meeting our SLO’s and how can we better help them to master the course and </a:t>
            </a:r>
            <a:r>
              <a:rPr lang="en">
                <a:latin typeface="Calibri"/>
                <a:ea typeface="Calibri"/>
                <a:cs typeface="Calibri"/>
                <a:sym typeface="Calibri"/>
              </a:rPr>
              <a:t>department</a:t>
            </a:r>
            <a:r>
              <a:rPr lang="en">
                <a:latin typeface="Calibri"/>
                <a:ea typeface="Calibri"/>
                <a:cs typeface="Calibri"/>
                <a:sym typeface="Calibri"/>
              </a:rPr>
              <a:t> SLO’s</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Examples of Action Titles &amp; Descriptions</a:t>
            </a:r>
            <a:endParaRPr/>
          </a:p>
        </p:txBody>
      </p:sp>
      <p:sp>
        <p:nvSpPr>
          <p:cNvPr id="206" name="Google Shape;206;p31"/>
          <p:cNvSpPr txBox="1"/>
          <p:nvPr/>
        </p:nvSpPr>
        <p:spPr>
          <a:xfrm>
            <a:off x="160425" y="1122950"/>
            <a:ext cx="8685900" cy="4420200"/>
          </a:xfrm>
          <a:prstGeom prst="rect">
            <a:avLst/>
          </a:prstGeom>
          <a:noFill/>
          <a:ln>
            <a:noFill/>
          </a:ln>
        </p:spPr>
        <p:txBody>
          <a:bodyPr anchorCtr="0" anchor="t" bIns="91425" lIns="91425" spcFirstLastPara="1" rIns="91425" wrap="square" tIns="91425">
            <a:spAutoFit/>
          </a:bodyPr>
          <a:lstStyle/>
          <a:p>
            <a:pPr indent="0" lvl="0" marL="0" rtl="0" algn="l">
              <a:lnSpc>
                <a:spcPct val="134000"/>
              </a:lnSpc>
              <a:spcBef>
                <a:spcPts val="0"/>
              </a:spcBef>
              <a:spcAft>
                <a:spcPts val="0"/>
              </a:spcAft>
              <a:buClr>
                <a:schemeClr val="dk1"/>
              </a:buClr>
              <a:buSzPts val="1100"/>
              <a:buFont typeface="Arial"/>
              <a:buNone/>
            </a:pPr>
            <a:r>
              <a:rPr lang="en" sz="1150">
                <a:solidFill>
                  <a:srgbClr val="374049"/>
                </a:solidFill>
                <a:latin typeface="Montserrat"/>
                <a:ea typeface="Montserrat"/>
                <a:cs typeface="Montserrat"/>
                <a:sym typeface="Montserrat"/>
              </a:rPr>
              <a:t>Action 1: Gain Knowledge - DI</a:t>
            </a:r>
            <a:endParaRPr sz="115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50">
                <a:solidFill>
                  <a:srgbClr val="374049"/>
                </a:solidFill>
                <a:latin typeface="Montserrat"/>
                <a:ea typeface="Montserrat"/>
                <a:cs typeface="Montserrat"/>
                <a:sym typeface="Montserrat"/>
              </a:rPr>
              <a:t>Gain knowledge on how to best serve disproportionately impacted individuals by attending conferences, Flex Events, seminars, read books, and/or cross-train with fellow faculty.</a:t>
            </a:r>
            <a:endParaRPr sz="1150">
              <a:solidFill>
                <a:srgbClr val="374049"/>
              </a:solidFill>
              <a:latin typeface="Montserrat"/>
              <a:ea typeface="Montserrat"/>
              <a:cs typeface="Montserrat"/>
              <a:sym typeface="Montserrat"/>
            </a:endParaRPr>
          </a:p>
          <a:p>
            <a:pPr indent="0" lvl="0" marL="0" rtl="0" algn="l">
              <a:lnSpc>
                <a:spcPct val="134000"/>
              </a:lnSpc>
              <a:spcBef>
                <a:spcPts val="1100"/>
              </a:spcBef>
              <a:spcAft>
                <a:spcPts val="0"/>
              </a:spcAft>
              <a:buNone/>
            </a:pPr>
            <a:r>
              <a:rPr lang="en" sz="1150">
                <a:solidFill>
                  <a:srgbClr val="374049"/>
                </a:solidFill>
                <a:latin typeface="Montserrat"/>
                <a:ea typeface="Montserrat"/>
                <a:cs typeface="Montserrat"/>
                <a:sym typeface="Montserrat"/>
              </a:rPr>
              <a:t>Action 1: Advisory Day</a:t>
            </a:r>
            <a:endParaRPr sz="115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50">
                <a:solidFill>
                  <a:srgbClr val="374049"/>
                </a:solidFill>
                <a:latin typeface="Montserrat"/>
                <a:ea typeface="Montserrat"/>
                <a:cs typeface="Montserrat"/>
                <a:sym typeface="Montserrat"/>
              </a:rPr>
              <a:t>Develop orientation for students in the form of an "Advisory Day", and mandatory advising sessions with students throughout the semester to ensure the students success with their chosen pathway. A database to be created to support the process. Modeled after the Success Event held by the Music Dept.</a:t>
            </a:r>
            <a:endParaRPr sz="1150">
              <a:solidFill>
                <a:srgbClr val="374049"/>
              </a:solidFill>
              <a:latin typeface="Montserrat"/>
              <a:ea typeface="Montserrat"/>
              <a:cs typeface="Montserrat"/>
              <a:sym typeface="Montserrat"/>
            </a:endParaRPr>
          </a:p>
          <a:p>
            <a:pPr indent="0" lvl="0" marL="0" rtl="0" algn="l">
              <a:lnSpc>
                <a:spcPct val="134000"/>
              </a:lnSpc>
              <a:spcBef>
                <a:spcPts val="1100"/>
              </a:spcBef>
              <a:spcAft>
                <a:spcPts val="0"/>
              </a:spcAft>
              <a:buNone/>
            </a:pPr>
            <a:r>
              <a:rPr lang="en" sz="1150">
                <a:solidFill>
                  <a:srgbClr val="374049"/>
                </a:solidFill>
                <a:latin typeface="Montserrat"/>
                <a:ea typeface="Montserrat"/>
                <a:cs typeface="Montserrat"/>
                <a:sym typeface="Montserrat"/>
              </a:rPr>
              <a:t>Action 1: Connecting Students to available services</a:t>
            </a:r>
            <a:endParaRPr sz="115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50">
                <a:solidFill>
                  <a:srgbClr val="374049"/>
                </a:solidFill>
                <a:latin typeface="Montserrat"/>
                <a:ea typeface="Montserrat"/>
                <a:cs typeface="Montserrat"/>
                <a:sym typeface="Montserrat"/>
              </a:rPr>
              <a:t>Faculty will proactively utilize campus programs and services, including the newly developed </a:t>
            </a:r>
            <a:br>
              <a:rPr lang="en" sz="1150">
                <a:solidFill>
                  <a:srgbClr val="374049"/>
                </a:solidFill>
                <a:latin typeface="Montserrat"/>
                <a:ea typeface="Montserrat"/>
                <a:cs typeface="Montserrat"/>
                <a:sym typeface="Montserrat"/>
              </a:rPr>
            </a:br>
            <a:r>
              <a:rPr lang="en" sz="1150">
                <a:solidFill>
                  <a:srgbClr val="374049"/>
                </a:solidFill>
                <a:latin typeface="Montserrat"/>
                <a:ea typeface="Montserrat"/>
                <a:cs typeface="Montserrat"/>
                <a:sym typeface="Montserrat"/>
              </a:rPr>
              <a:t>Starfish and Homebase programs to assist disproportionately impacted students</a:t>
            </a:r>
            <a:br>
              <a:rPr lang="en" sz="1150">
                <a:solidFill>
                  <a:srgbClr val="374049"/>
                </a:solidFill>
                <a:latin typeface="Montserrat"/>
                <a:ea typeface="Montserrat"/>
                <a:cs typeface="Montserrat"/>
                <a:sym typeface="Montserrat"/>
              </a:rPr>
            </a:br>
            <a:r>
              <a:rPr lang="en" sz="1150">
                <a:solidFill>
                  <a:srgbClr val="374049"/>
                </a:solidFill>
                <a:latin typeface="Montserrat"/>
                <a:ea typeface="Montserrat"/>
                <a:cs typeface="Montserrat"/>
                <a:sym typeface="Montserrat"/>
              </a:rPr>
              <a:t> who are struggling in courses.</a:t>
            </a:r>
            <a:endParaRPr sz="1150">
              <a:solidFill>
                <a:srgbClr val="374049"/>
              </a:solidFill>
              <a:latin typeface="Montserrat"/>
              <a:ea typeface="Montserrat"/>
              <a:cs typeface="Montserrat"/>
              <a:sym typeface="Montserrat"/>
            </a:endParaRPr>
          </a:p>
          <a:p>
            <a:pPr indent="0" lvl="0" marL="215900" rtl="0" algn="l">
              <a:lnSpc>
                <a:spcPct val="134000"/>
              </a:lnSpc>
              <a:spcBef>
                <a:spcPts val="1100"/>
              </a:spcBef>
              <a:spcAft>
                <a:spcPts val="0"/>
              </a:spcAft>
              <a:buNone/>
            </a:pPr>
            <a:r>
              <a:t/>
            </a:r>
            <a:endParaRPr sz="1150">
              <a:solidFill>
                <a:srgbClr val="374049"/>
              </a:solidFill>
              <a:latin typeface="Montserrat"/>
              <a:ea typeface="Montserrat"/>
              <a:cs typeface="Montserrat"/>
              <a:sym typeface="Montserrat"/>
            </a:endParaRPr>
          </a:p>
          <a:p>
            <a:pPr indent="0" lvl="0" marL="215900" rtl="0" algn="l">
              <a:lnSpc>
                <a:spcPct val="134000"/>
              </a:lnSpc>
              <a:spcBef>
                <a:spcPts val="1100"/>
              </a:spcBef>
              <a:spcAft>
                <a:spcPts val="0"/>
              </a:spcAft>
              <a:buClr>
                <a:schemeClr val="dk1"/>
              </a:buClr>
              <a:buSzPts val="1100"/>
              <a:buFont typeface="Arial"/>
              <a:buNone/>
            </a:pPr>
            <a:r>
              <a:t/>
            </a:r>
            <a:endParaRPr sz="1150">
              <a:solidFill>
                <a:srgbClr val="374049"/>
              </a:solidFill>
              <a:latin typeface="Montserrat"/>
              <a:ea typeface="Montserrat"/>
              <a:cs typeface="Montserrat"/>
              <a:sym typeface="Montserrat"/>
            </a:endParaRPr>
          </a:p>
          <a:p>
            <a:pPr indent="0" lvl="0" marL="0" rtl="0" algn="l">
              <a:spcBef>
                <a:spcPts val="1100"/>
              </a:spcBef>
              <a:spcAft>
                <a:spcPts val="0"/>
              </a:spcAft>
              <a:buNone/>
            </a:pPr>
            <a:r>
              <a:t/>
            </a:r>
            <a:endParaRPr>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2"/>
          <p:cNvSpPr txBox="1"/>
          <p:nvPr>
            <p:ph type="title"/>
          </p:nvPr>
        </p:nvSpPr>
        <p:spPr>
          <a:xfrm>
            <a:off x="628650" y="-138656"/>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Examples of Action Titles &amp; Descriptions</a:t>
            </a:r>
            <a:endParaRPr/>
          </a:p>
        </p:txBody>
      </p:sp>
      <p:sp>
        <p:nvSpPr>
          <p:cNvPr id="212" name="Google Shape;212;p32"/>
          <p:cNvSpPr txBox="1"/>
          <p:nvPr/>
        </p:nvSpPr>
        <p:spPr>
          <a:xfrm>
            <a:off x="152775" y="527075"/>
            <a:ext cx="8685900" cy="5054100"/>
          </a:xfrm>
          <a:prstGeom prst="rect">
            <a:avLst/>
          </a:prstGeom>
          <a:noFill/>
          <a:ln>
            <a:noFill/>
          </a:ln>
        </p:spPr>
        <p:txBody>
          <a:bodyPr anchorCtr="0" anchor="t" bIns="91425" lIns="91425" spcFirstLastPara="1" rIns="91425" wrap="square" tIns="91425">
            <a:spAutoFit/>
          </a:bodyPr>
          <a:lstStyle/>
          <a:p>
            <a:pPr indent="0" lvl="0" marL="0" rtl="0" algn="l">
              <a:lnSpc>
                <a:spcPct val="134000"/>
              </a:lnSpc>
              <a:spcBef>
                <a:spcPts val="0"/>
              </a:spcBef>
              <a:spcAft>
                <a:spcPts val="0"/>
              </a:spcAft>
              <a:buNone/>
            </a:pPr>
            <a:r>
              <a:rPr lang="en" sz="1100">
                <a:solidFill>
                  <a:srgbClr val="374049"/>
                </a:solidFill>
                <a:latin typeface="Montserrat"/>
                <a:ea typeface="Montserrat"/>
                <a:cs typeface="Montserrat"/>
                <a:sym typeface="Montserrat"/>
              </a:rPr>
              <a:t>Action 1: Revise the curriculum of our courses.</a:t>
            </a:r>
            <a:endParaRPr sz="110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00">
                <a:solidFill>
                  <a:srgbClr val="374049"/>
                </a:solidFill>
                <a:latin typeface="Montserrat"/>
                <a:ea typeface="Montserrat"/>
                <a:cs typeface="Montserrat"/>
                <a:sym typeface="Montserrat"/>
              </a:rPr>
              <a:t>Our department's composition committee will revise our composition sequence curriculum with an equity lens in order to reduce and, ultimately, eliminate the disproportionate impact in success and mastery in our writing courses.</a:t>
            </a:r>
            <a:endParaRPr sz="1100">
              <a:solidFill>
                <a:srgbClr val="374049"/>
              </a:solidFill>
              <a:latin typeface="Montserrat"/>
              <a:ea typeface="Montserrat"/>
              <a:cs typeface="Montserrat"/>
              <a:sym typeface="Montserrat"/>
            </a:endParaRPr>
          </a:p>
          <a:p>
            <a:pPr indent="0" lvl="0" marL="0" rtl="0" algn="l">
              <a:lnSpc>
                <a:spcPct val="134000"/>
              </a:lnSpc>
              <a:spcBef>
                <a:spcPts val="1100"/>
              </a:spcBef>
              <a:spcAft>
                <a:spcPts val="0"/>
              </a:spcAft>
              <a:buNone/>
            </a:pPr>
            <a:r>
              <a:rPr lang="en" sz="1100">
                <a:solidFill>
                  <a:srgbClr val="374049"/>
                </a:solidFill>
                <a:latin typeface="Montserrat"/>
                <a:ea typeface="Montserrat"/>
                <a:cs typeface="Montserrat"/>
                <a:sym typeface="Montserrat"/>
              </a:rPr>
              <a:t>Action 1: Increase open lab access</a:t>
            </a:r>
            <a:endParaRPr sz="110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00">
                <a:solidFill>
                  <a:srgbClr val="374049"/>
                </a:solidFill>
                <a:latin typeface="Montserrat"/>
                <a:ea typeface="Montserrat"/>
                <a:cs typeface="Montserrat"/>
                <a:sym typeface="Montserrat"/>
              </a:rPr>
              <a:t>Students of disproportionately impacted groups in impacted courses may benefit from additional lab access. Faculty intend to increase to open lab by optimizing scheduling for the existing courses. </a:t>
            </a:r>
            <a:endParaRPr sz="1100">
              <a:solidFill>
                <a:srgbClr val="374049"/>
              </a:solidFill>
              <a:latin typeface="Montserrat"/>
              <a:ea typeface="Montserrat"/>
              <a:cs typeface="Montserrat"/>
              <a:sym typeface="Montserrat"/>
            </a:endParaRPr>
          </a:p>
          <a:p>
            <a:pPr indent="0" lvl="0" marL="0" rtl="0" algn="l">
              <a:lnSpc>
                <a:spcPct val="134000"/>
              </a:lnSpc>
              <a:spcBef>
                <a:spcPts val="1100"/>
              </a:spcBef>
              <a:spcAft>
                <a:spcPts val="0"/>
              </a:spcAft>
              <a:buNone/>
            </a:pPr>
            <a:r>
              <a:rPr lang="en" sz="1100">
                <a:solidFill>
                  <a:srgbClr val="374049"/>
                </a:solidFill>
                <a:latin typeface="Montserrat"/>
                <a:ea typeface="Montserrat"/>
                <a:cs typeface="Montserrat"/>
                <a:sym typeface="Montserrat"/>
              </a:rPr>
              <a:t>Action 1: Helping Students Build Self-Efficacy</a:t>
            </a:r>
            <a:endParaRPr sz="110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00">
                <a:solidFill>
                  <a:srgbClr val="374049"/>
                </a:solidFill>
                <a:latin typeface="Montserrat"/>
                <a:ea typeface="Montserrat"/>
                <a:cs typeface="Montserrat"/>
                <a:sym typeface="Montserrat"/>
              </a:rPr>
              <a:t>Pair students up in workshops. Ensuring that DI students are represented with the general population by proactively recruiting students for the workshops.</a:t>
            </a:r>
            <a:endParaRPr sz="1100">
              <a:solidFill>
                <a:srgbClr val="374049"/>
              </a:solidFill>
              <a:latin typeface="Montserrat"/>
              <a:ea typeface="Montserrat"/>
              <a:cs typeface="Montserrat"/>
              <a:sym typeface="Montserrat"/>
            </a:endParaRPr>
          </a:p>
          <a:p>
            <a:pPr indent="0" lvl="0" marL="0" rtl="0" algn="l">
              <a:lnSpc>
                <a:spcPct val="134000"/>
              </a:lnSpc>
              <a:spcBef>
                <a:spcPts val="1100"/>
              </a:spcBef>
              <a:spcAft>
                <a:spcPts val="0"/>
              </a:spcAft>
              <a:buNone/>
            </a:pPr>
            <a:r>
              <a:rPr lang="en" sz="1100">
                <a:solidFill>
                  <a:srgbClr val="374049"/>
                </a:solidFill>
                <a:latin typeface="Montserrat"/>
                <a:ea typeface="Montserrat"/>
                <a:cs typeface="Montserrat"/>
                <a:sym typeface="Montserrat"/>
              </a:rPr>
              <a:t>Action 1: Mandatory Office Hours</a:t>
            </a:r>
            <a:endParaRPr sz="1100">
              <a:solidFill>
                <a:srgbClr val="374049"/>
              </a:solidFill>
              <a:latin typeface="Montserrat"/>
              <a:ea typeface="Montserrat"/>
              <a:cs typeface="Montserrat"/>
              <a:sym typeface="Montserrat"/>
            </a:endParaRPr>
          </a:p>
          <a:p>
            <a:pPr indent="0" lvl="0" marL="215900" rtl="0" algn="l">
              <a:lnSpc>
                <a:spcPct val="134000"/>
              </a:lnSpc>
              <a:spcBef>
                <a:spcPts val="600"/>
              </a:spcBef>
              <a:spcAft>
                <a:spcPts val="0"/>
              </a:spcAft>
              <a:buNone/>
            </a:pPr>
            <a:r>
              <a:rPr lang="en" sz="1100">
                <a:solidFill>
                  <a:srgbClr val="374049"/>
                </a:solidFill>
                <a:latin typeface="Montserrat"/>
                <a:ea typeface="Montserrat"/>
                <a:cs typeface="Montserrat"/>
                <a:sym typeface="Montserrat"/>
              </a:rPr>
              <a:t>The faculty will require students to meet on a mandatory basis at least twice per semester for </a:t>
            </a:r>
            <a:br>
              <a:rPr lang="en" sz="1100">
                <a:solidFill>
                  <a:srgbClr val="374049"/>
                </a:solidFill>
                <a:latin typeface="Montserrat"/>
                <a:ea typeface="Montserrat"/>
                <a:cs typeface="Montserrat"/>
                <a:sym typeface="Montserrat"/>
              </a:rPr>
            </a:br>
            <a:r>
              <a:rPr lang="en" sz="1100">
                <a:solidFill>
                  <a:srgbClr val="374049"/>
                </a:solidFill>
                <a:latin typeface="Montserrat"/>
                <a:ea typeface="Montserrat"/>
                <a:cs typeface="Montserrat"/>
                <a:sym typeface="Montserrat"/>
              </a:rPr>
              <a:t>performance reviews and progress in their courses. Due to the amount of courses on rotation,</a:t>
            </a:r>
            <a:br>
              <a:rPr lang="en" sz="1100">
                <a:solidFill>
                  <a:srgbClr val="374049"/>
                </a:solidFill>
                <a:latin typeface="Montserrat"/>
                <a:ea typeface="Montserrat"/>
                <a:cs typeface="Montserrat"/>
                <a:sym typeface="Montserrat"/>
              </a:rPr>
            </a:br>
            <a:r>
              <a:rPr lang="en" sz="1100">
                <a:solidFill>
                  <a:srgbClr val="374049"/>
                </a:solidFill>
                <a:latin typeface="Montserrat"/>
                <a:ea typeface="Montserrat"/>
                <a:cs typeface="Montserrat"/>
                <a:sym typeface="Montserrat"/>
              </a:rPr>
              <a:t> faculty will give students insight to their pathway will assist students in preparation for their </a:t>
            </a:r>
            <a:br>
              <a:rPr lang="en" sz="1100">
                <a:solidFill>
                  <a:srgbClr val="374049"/>
                </a:solidFill>
                <a:latin typeface="Montserrat"/>
                <a:ea typeface="Montserrat"/>
                <a:cs typeface="Montserrat"/>
                <a:sym typeface="Montserrat"/>
              </a:rPr>
            </a:br>
            <a:r>
              <a:rPr lang="en" sz="1100">
                <a:solidFill>
                  <a:srgbClr val="374049"/>
                </a:solidFill>
                <a:latin typeface="Montserrat"/>
                <a:ea typeface="Montserrat"/>
                <a:cs typeface="Montserrat"/>
                <a:sym typeface="Montserrat"/>
              </a:rPr>
              <a:t>next semester of courses. </a:t>
            </a:r>
            <a:endParaRPr sz="1150">
              <a:solidFill>
                <a:srgbClr val="374049"/>
              </a:solidFill>
              <a:latin typeface="Montserrat"/>
              <a:ea typeface="Montserrat"/>
              <a:cs typeface="Montserrat"/>
              <a:sym typeface="Montserrat"/>
            </a:endParaRPr>
          </a:p>
          <a:p>
            <a:pPr indent="0" lvl="0" marL="215900" rtl="0" algn="l">
              <a:lnSpc>
                <a:spcPct val="134000"/>
              </a:lnSpc>
              <a:spcBef>
                <a:spcPts val="1100"/>
              </a:spcBef>
              <a:spcAft>
                <a:spcPts val="0"/>
              </a:spcAft>
              <a:buNone/>
            </a:pPr>
            <a:r>
              <a:t/>
            </a:r>
            <a:endParaRPr sz="1150">
              <a:solidFill>
                <a:srgbClr val="374049"/>
              </a:solidFill>
              <a:latin typeface="Montserrat"/>
              <a:ea typeface="Montserrat"/>
              <a:cs typeface="Montserrat"/>
              <a:sym typeface="Montserrat"/>
            </a:endParaRPr>
          </a:p>
          <a:p>
            <a:pPr indent="0" lvl="0" marL="0" rtl="0" algn="l">
              <a:spcBef>
                <a:spcPts val="1100"/>
              </a:spcBef>
              <a:spcAft>
                <a:spcPts val="0"/>
              </a:spcAft>
              <a:buNone/>
            </a:pPr>
            <a:r>
              <a:t/>
            </a:r>
            <a:endParaRPr>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3"/>
          <p:cNvSpPr txBox="1"/>
          <p:nvPr>
            <p:ph type="title"/>
          </p:nvPr>
        </p:nvSpPr>
        <p:spPr>
          <a:xfrm>
            <a:off x="509677" y="564425"/>
            <a:ext cx="6755100" cy="745800"/>
          </a:xfrm>
          <a:prstGeom prst="rect">
            <a:avLst/>
          </a:prstGeom>
        </p:spPr>
        <p:txBody>
          <a:bodyPr anchorCtr="0" anchor="ctr" bIns="34275" lIns="68575" spcFirstLastPara="1" rIns="68575" wrap="square" tIns="34275">
            <a:noAutofit/>
          </a:bodyPr>
          <a:lstStyle/>
          <a:p>
            <a:pPr indent="0" lvl="0" marL="0" rtl="0" algn="ctr">
              <a:spcBef>
                <a:spcPts val="0"/>
              </a:spcBef>
              <a:spcAft>
                <a:spcPts val="0"/>
              </a:spcAft>
              <a:buNone/>
            </a:pPr>
            <a:r>
              <a:rPr lang="en"/>
              <a:t>Consider Your Goals and Your Place in the Program Review Cycle</a:t>
            </a:r>
            <a:endParaRPr/>
          </a:p>
        </p:txBody>
      </p:sp>
      <p:sp>
        <p:nvSpPr>
          <p:cNvPr id="219" name="Google Shape;219;p33"/>
          <p:cNvSpPr txBox="1"/>
          <p:nvPr/>
        </p:nvSpPr>
        <p:spPr>
          <a:xfrm>
            <a:off x="1302713" y="1572244"/>
            <a:ext cx="6910500" cy="1308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900">
                <a:latin typeface="Calibri"/>
                <a:ea typeface="Calibri"/>
                <a:cs typeface="Calibri"/>
                <a:sym typeface="Calibri"/>
              </a:rPr>
              <a:t>Instead of making twenty objectives and carrying them over year after year, consider how you plan to progress over seven years towards a specific goal. Think small, measurable, change. This kind of change will also be easier to keep track of and fund.</a:t>
            </a:r>
            <a:endParaRPr sz="19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Break Out Groups</a:t>
            </a:r>
            <a:endParaRPr/>
          </a:p>
        </p:txBody>
      </p:sp>
      <p:sp>
        <p:nvSpPr>
          <p:cNvPr id="225" name="Google Shape;225;p34"/>
          <p:cNvSpPr txBox="1"/>
          <p:nvPr/>
        </p:nvSpPr>
        <p:spPr>
          <a:xfrm>
            <a:off x="702775" y="1199350"/>
            <a:ext cx="6546600" cy="299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Log into your AUP: </a:t>
            </a:r>
            <a:r>
              <a:rPr lang="en" u="sng">
                <a:solidFill>
                  <a:schemeClr val="hlink"/>
                </a:solidFill>
                <a:latin typeface="Calibri"/>
                <a:ea typeface="Calibri"/>
                <a:cs typeface="Calibri"/>
                <a:sym typeface="Calibri"/>
                <a:hlinkClick r:id="rId3"/>
              </a:rPr>
              <a:t>https://ipp.arc.losrios.edu/</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Explore Your Data (10 Minutes)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Discuss: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did you learn?</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types of strategies might you use to help your DI students?</a:t>
            </a:r>
            <a:endParaRPr>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What does that look like in your classroom | department | AUP ?</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Don’t forget! This is a group project.</a:t>
            </a:r>
            <a:endParaRPr/>
          </a:p>
        </p:txBody>
      </p:sp>
      <p:sp>
        <p:nvSpPr>
          <p:cNvPr id="232" name="Google Shape;232;p35"/>
          <p:cNvSpPr txBox="1"/>
          <p:nvPr/>
        </p:nvSpPr>
        <p:spPr>
          <a:xfrm>
            <a:off x="1235344" y="1310213"/>
            <a:ext cx="6528600" cy="1308300"/>
          </a:xfrm>
          <a:prstGeom prst="rect">
            <a:avLst/>
          </a:prstGeom>
          <a:noFill/>
          <a:ln>
            <a:noFill/>
          </a:ln>
        </p:spPr>
        <p:txBody>
          <a:bodyPr anchorCtr="0" anchor="t" bIns="68575" lIns="68575" spcFirstLastPara="1" rIns="68575" wrap="square" tIns="68575">
            <a:spAutoFit/>
          </a:bodyPr>
          <a:lstStyle/>
          <a:p>
            <a:pPr indent="-285750" lvl="0" marL="342900" rtl="0" algn="l">
              <a:spcBef>
                <a:spcPts val="0"/>
              </a:spcBef>
              <a:spcAft>
                <a:spcPts val="0"/>
              </a:spcAft>
              <a:buSzPts val="1900"/>
              <a:buFont typeface="Calibri"/>
              <a:buAutoNum type="arabicPeriod"/>
            </a:pPr>
            <a:r>
              <a:rPr lang="en" sz="1900">
                <a:latin typeface="Calibri"/>
                <a:ea typeface="Calibri"/>
                <a:cs typeface="Calibri"/>
                <a:sym typeface="Calibri"/>
              </a:rPr>
              <a:t>Share the Annual Unit Plan data with your department and discuss it as a group and brainstorm action to take.</a:t>
            </a:r>
            <a:endParaRPr sz="1900">
              <a:latin typeface="Calibri"/>
              <a:ea typeface="Calibri"/>
              <a:cs typeface="Calibri"/>
              <a:sym typeface="Calibri"/>
            </a:endParaRPr>
          </a:p>
          <a:p>
            <a:pPr indent="-285750" lvl="0" marL="342900" rtl="0" algn="l">
              <a:spcBef>
                <a:spcPts val="0"/>
              </a:spcBef>
              <a:spcAft>
                <a:spcPts val="0"/>
              </a:spcAft>
              <a:buSzPts val="1900"/>
              <a:buFont typeface="Calibri"/>
              <a:buAutoNum type="arabicPeriod"/>
            </a:pPr>
            <a:r>
              <a:rPr lang="en" sz="1900">
                <a:latin typeface="Calibri"/>
                <a:ea typeface="Calibri"/>
                <a:cs typeface="Calibri"/>
                <a:sym typeface="Calibri"/>
              </a:rPr>
              <a:t>Share your Objective Action Summary with your department before you submit your Annual Unit Plan.</a:t>
            </a:r>
            <a:endParaRPr sz="19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6"/>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But we can’t </a:t>
            </a:r>
            <a:r>
              <a:rPr lang="en"/>
              <a:t>possibly</a:t>
            </a:r>
            <a:r>
              <a:rPr lang="en"/>
              <a:t> meet that deadline</a:t>
            </a:r>
            <a:endParaRPr/>
          </a:p>
        </p:txBody>
      </p:sp>
      <p:sp>
        <p:nvSpPr>
          <p:cNvPr id="238" name="Google Shape;238;p36"/>
          <p:cNvSpPr txBox="1"/>
          <p:nvPr/>
        </p:nvSpPr>
        <p:spPr>
          <a:xfrm>
            <a:off x="1008375" y="1420875"/>
            <a:ext cx="66156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Calibri"/>
                <a:ea typeface="Calibri"/>
                <a:cs typeface="Calibri"/>
                <a:sym typeface="Calibri"/>
              </a:rPr>
              <a:t>Just let us know. The intent of the earlier deadline is to encourage conversation and planning.</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 sz="1800">
                <a:latin typeface="Calibri"/>
                <a:ea typeface="Calibri"/>
                <a:cs typeface="Calibri"/>
                <a:sym typeface="Calibri"/>
              </a:rPr>
              <a:t>Remember the idea is to implement </a:t>
            </a:r>
            <a:r>
              <a:rPr lang="en" sz="1800">
                <a:latin typeface="Calibri"/>
                <a:ea typeface="Calibri"/>
                <a:cs typeface="Calibri"/>
                <a:sym typeface="Calibri"/>
              </a:rPr>
              <a:t>immediately</a:t>
            </a:r>
            <a:r>
              <a:rPr lang="en" sz="1800">
                <a:latin typeface="Calibri"/>
                <a:ea typeface="Calibri"/>
                <a:cs typeface="Calibri"/>
                <a:sym typeface="Calibri"/>
              </a:rPr>
              <a:t> - what can we do now?</a:t>
            </a:r>
            <a:endParaRPr sz="1800">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7"/>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AUP and Portal Help</a:t>
            </a:r>
            <a:endParaRPr/>
          </a:p>
        </p:txBody>
      </p:sp>
      <p:sp>
        <p:nvSpPr>
          <p:cNvPr id="245" name="Google Shape;245;p37"/>
          <p:cNvSpPr txBox="1"/>
          <p:nvPr/>
        </p:nvSpPr>
        <p:spPr>
          <a:xfrm>
            <a:off x="610575" y="867200"/>
            <a:ext cx="6667200" cy="39174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900">
                <a:latin typeface="Calibri"/>
                <a:ea typeface="Calibri"/>
                <a:cs typeface="Calibri"/>
                <a:sym typeface="Calibri"/>
              </a:rPr>
              <a:t>For Annual Unit Planning support: </a:t>
            </a:r>
            <a:br>
              <a:rPr lang="en" sz="1900">
                <a:latin typeface="Calibri"/>
                <a:ea typeface="Calibri"/>
                <a:cs typeface="Calibri"/>
                <a:sym typeface="Calibri"/>
              </a:rPr>
            </a:br>
            <a:r>
              <a:rPr lang="en" sz="1900">
                <a:latin typeface="Calibri"/>
                <a:ea typeface="Calibri"/>
                <a:cs typeface="Calibri"/>
                <a:sym typeface="Calibri"/>
              </a:rPr>
              <a:t>Brian Knirk, Program Review Chair, knirkb@arc.losrios.edu We can zoom or chat on the phone as well.</a:t>
            </a:r>
            <a:endParaRPr sz="1900">
              <a:latin typeface="Calibri"/>
              <a:ea typeface="Calibri"/>
              <a:cs typeface="Calibri"/>
              <a:sym typeface="Calibri"/>
            </a:endParaRPr>
          </a:p>
          <a:p>
            <a:pPr indent="0" lvl="0" marL="0" rtl="0" algn="l">
              <a:spcBef>
                <a:spcPts val="0"/>
              </a:spcBef>
              <a:spcAft>
                <a:spcPts val="0"/>
              </a:spcAft>
              <a:buNone/>
            </a:pPr>
            <a:r>
              <a:t/>
            </a:r>
            <a:endParaRPr sz="1900">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For help with data:</a:t>
            </a:r>
            <a:endParaRPr sz="1900">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rPr lang="en" sz="2100">
                <a:solidFill>
                  <a:srgbClr val="003057"/>
                </a:solidFill>
                <a:latin typeface="Calibri"/>
                <a:ea typeface="Calibri"/>
                <a:cs typeface="Calibri"/>
                <a:sym typeface="Calibri"/>
              </a:rPr>
              <a:t>Yuj Shimizu, Faculty Research Coordinator, </a:t>
            </a:r>
            <a:r>
              <a:rPr lang="en" sz="2100" u="sng">
                <a:solidFill>
                  <a:schemeClr val="hlink"/>
                </a:solidFill>
                <a:latin typeface="Calibri"/>
                <a:ea typeface="Calibri"/>
                <a:cs typeface="Calibri"/>
                <a:sym typeface="Calibri"/>
                <a:hlinkClick r:id="rId3"/>
              </a:rPr>
              <a:t>shimizy@arc.losrios.edu</a:t>
            </a:r>
            <a:endParaRPr sz="1900">
              <a:latin typeface="Calibri"/>
              <a:ea typeface="Calibri"/>
              <a:cs typeface="Calibri"/>
              <a:sym typeface="Calibri"/>
            </a:endParaRPr>
          </a:p>
          <a:p>
            <a:pPr indent="0" lvl="0" marL="0" rtl="0" algn="l">
              <a:lnSpc>
                <a:spcPct val="90000"/>
              </a:lnSpc>
              <a:spcBef>
                <a:spcPts val="800"/>
              </a:spcBef>
              <a:spcAft>
                <a:spcPts val="0"/>
              </a:spcAft>
              <a:buNone/>
            </a:pPr>
            <a:r>
              <a:rPr lang="en" sz="2100">
                <a:solidFill>
                  <a:srgbClr val="003057"/>
                </a:solidFill>
                <a:latin typeface="Calibri"/>
                <a:ea typeface="Calibri"/>
                <a:cs typeface="Calibri"/>
                <a:sym typeface="Calibri"/>
              </a:rPr>
              <a:t>Jeff Sacha, Center for Teaching and Learning Faculty, </a:t>
            </a:r>
            <a:r>
              <a:rPr lang="en" sz="2100" u="sng">
                <a:solidFill>
                  <a:schemeClr val="hlink"/>
                </a:solidFill>
                <a:latin typeface="Calibri"/>
                <a:ea typeface="Calibri"/>
                <a:cs typeface="Calibri"/>
                <a:sym typeface="Calibri"/>
                <a:hlinkClick r:id="rId4"/>
              </a:rPr>
              <a:t>sachaj@arc.losrios.edu</a:t>
            </a:r>
            <a:r>
              <a:rPr lang="en" sz="2100">
                <a:solidFill>
                  <a:srgbClr val="003057"/>
                </a:solidFill>
                <a:latin typeface="Calibri"/>
                <a:ea typeface="Calibri"/>
                <a:cs typeface="Calibri"/>
                <a:sym typeface="Calibri"/>
              </a:rPr>
              <a:t> </a:t>
            </a:r>
            <a:endParaRPr sz="2100">
              <a:solidFill>
                <a:srgbClr val="003057"/>
              </a:solidFill>
              <a:latin typeface="Calibri"/>
              <a:ea typeface="Calibri"/>
              <a:cs typeface="Calibri"/>
              <a:sym typeface="Calibri"/>
            </a:endParaRPr>
          </a:p>
          <a:p>
            <a:pPr indent="0" lvl="0" marL="0" rtl="0" algn="l">
              <a:lnSpc>
                <a:spcPct val="90000"/>
              </a:lnSpc>
              <a:spcBef>
                <a:spcPts val="800"/>
              </a:spcBef>
              <a:spcAft>
                <a:spcPts val="0"/>
              </a:spcAft>
              <a:buClr>
                <a:schemeClr val="dk1"/>
              </a:buClr>
              <a:buSzPts val="1100"/>
              <a:buFont typeface="Arial"/>
              <a:buNone/>
            </a:pPr>
            <a:r>
              <a:t/>
            </a:r>
            <a:endParaRPr sz="2100">
              <a:solidFill>
                <a:srgbClr val="003057"/>
              </a:solidFill>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For Technical Support: Mary Goodall, </a:t>
            </a:r>
            <a:r>
              <a:rPr lang="en" sz="1900" u="sng">
                <a:solidFill>
                  <a:schemeClr val="hlink"/>
                </a:solidFill>
                <a:latin typeface="Calibri"/>
                <a:ea typeface="Calibri"/>
                <a:cs typeface="Calibri"/>
                <a:sym typeface="Calibri"/>
                <a:hlinkClick r:id="rId5"/>
              </a:rPr>
              <a:t>goodalm@arc.losrios.edu</a:t>
            </a:r>
            <a:r>
              <a:rPr lang="en" sz="1900">
                <a:latin typeface="Calibri"/>
                <a:ea typeface="Calibri"/>
                <a:cs typeface="Calibri"/>
                <a:sym typeface="Calibri"/>
              </a:rPr>
              <a:t>, </a:t>
            </a:r>
            <a:r>
              <a:rPr lang="en" sz="1700">
                <a:solidFill>
                  <a:schemeClr val="dk1"/>
                </a:solidFill>
                <a:latin typeface="Roboto"/>
                <a:ea typeface="Roboto"/>
                <a:cs typeface="Roboto"/>
                <a:sym typeface="Roboto"/>
              </a:rPr>
              <a:t>916-484-4535</a:t>
            </a:r>
            <a:endParaRPr sz="17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1"/>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Land Acknowledgement</a:t>
            </a:r>
            <a:endParaRPr/>
          </a:p>
        </p:txBody>
      </p:sp>
      <p:sp>
        <p:nvSpPr>
          <p:cNvPr id="50" name="Google Shape;50;p11"/>
          <p:cNvSpPr txBox="1"/>
          <p:nvPr>
            <p:ph idx="1" type="body"/>
          </p:nvPr>
        </p:nvSpPr>
        <p:spPr>
          <a:xfrm>
            <a:off x="471488" y="1026914"/>
            <a:ext cx="5915100" cy="2447700"/>
          </a:xfrm>
          <a:prstGeom prst="rect">
            <a:avLst/>
          </a:prstGeom>
        </p:spPr>
        <p:txBody>
          <a:bodyPr anchorCtr="0" anchor="t" bIns="34275" lIns="68575" spcFirstLastPara="1" rIns="68575" wrap="square" tIns="34275">
            <a:noAutofit/>
          </a:bodyPr>
          <a:lstStyle/>
          <a:p>
            <a:pPr indent="0" lvl="0" marL="0" rtl="0" algn="l">
              <a:lnSpc>
                <a:spcPct val="115000"/>
              </a:lnSpc>
              <a:spcBef>
                <a:spcPts val="600"/>
              </a:spcBef>
              <a:spcAft>
                <a:spcPts val="0"/>
              </a:spcAft>
              <a:buClr>
                <a:schemeClr val="dk1"/>
              </a:buClr>
              <a:buSzPts val="1100"/>
              <a:buFont typeface="Arial"/>
              <a:buNone/>
            </a:pPr>
            <a:r>
              <a:rPr lang="en" sz="1800">
                <a:solidFill>
                  <a:schemeClr val="dk1"/>
                </a:solidFill>
                <a:latin typeface="Arial"/>
                <a:ea typeface="Arial"/>
                <a:cs typeface="Arial"/>
                <a:sym typeface="Arial"/>
              </a:rPr>
              <a:t>We acknowledge the land which we occupy at American River College as the traditional home of the Nisenan, Maidu, and Miwok tribal nations. These sovereign people have been the caretakers of this land since time immemorial. Despite centuries of genocide and occupation the Nisenan, Maidu, and Miwok continue as vibrant and resilient tribes and bands, both Federally recognized and unrecognized. We take this opportunity to acknowledge the generations that have gone before as well as the present-day Nisenan, Maidu, and Miwok people.</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8"/>
          <p:cNvPicPr preferRelativeResize="0"/>
          <p:nvPr/>
        </p:nvPicPr>
        <p:blipFill>
          <a:blip r:embed="rId3">
            <a:alphaModFix/>
          </a:blip>
          <a:stretch>
            <a:fillRect/>
          </a:stretch>
        </p:blipFill>
        <p:spPr>
          <a:xfrm>
            <a:off x="698275" y="908775"/>
            <a:ext cx="7747450" cy="2428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2"/>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Agenda</a:t>
            </a:r>
            <a:endParaRPr/>
          </a:p>
        </p:txBody>
      </p:sp>
      <p:sp>
        <p:nvSpPr>
          <p:cNvPr id="57" name="Google Shape;57;p12"/>
          <p:cNvSpPr txBox="1"/>
          <p:nvPr>
            <p:ph idx="1" type="body"/>
          </p:nvPr>
        </p:nvSpPr>
        <p:spPr>
          <a:xfrm>
            <a:off x="628650" y="1134281"/>
            <a:ext cx="7886700" cy="34983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AutoNum type="arabicPeriod"/>
            </a:pPr>
            <a:r>
              <a:rPr lang="en"/>
              <a:t>What’s new with Annual Unit Planning (AUP) and data in the Integrated Planning Portal (IPP)</a:t>
            </a:r>
            <a:endParaRPr/>
          </a:p>
          <a:p>
            <a:pPr indent="-361950" lvl="0" marL="457200" rtl="0" algn="l">
              <a:spcBef>
                <a:spcPts val="1000"/>
              </a:spcBef>
              <a:spcAft>
                <a:spcPts val="0"/>
              </a:spcAft>
              <a:buSzPts val="2100"/>
              <a:buAutoNum type="arabicPeriod"/>
            </a:pPr>
            <a:r>
              <a:rPr lang="en"/>
              <a:t>Why we do AUP and how it can help us reach our Equity goals</a:t>
            </a:r>
            <a:endParaRPr/>
          </a:p>
          <a:p>
            <a:pPr indent="-361950" lvl="0" marL="457200" rtl="0" algn="l">
              <a:spcBef>
                <a:spcPts val="1000"/>
              </a:spcBef>
              <a:spcAft>
                <a:spcPts val="1000"/>
              </a:spcAft>
              <a:buSzPts val="2100"/>
              <a:buAutoNum type="arabicPeriod"/>
            </a:pPr>
            <a:r>
              <a:rPr lang="en"/>
              <a:t>How do you get AUP done in your unit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143000" y="841772"/>
            <a:ext cx="68580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a:t>Part 1: What’s new in the IPP? </a:t>
            </a:r>
            <a:endParaRPr/>
          </a:p>
        </p:txBody>
      </p:sp>
      <p:sp>
        <p:nvSpPr>
          <p:cNvPr id="63" name="Google Shape;63;p13"/>
          <p:cNvSpPr txBox="1"/>
          <p:nvPr>
            <p:ph idx="1" type="subTitle"/>
          </p:nvPr>
        </p:nvSpPr>
        <p:spPr>
          <a:xfrm>
            <a:off x="1143000" y="2701528"/>
            <a:ext cx="6858000" cy="892500"/>
          </a:xfrm>
          <a:prstGeom prst="rect">
            <a:avLst/>
          </a:prstGeom>
        </p:spPr>
        <p:txBody>
          <a:bodyPr anchorCtr="0" anchor="t" bIns="34275" lIns="68575" spcFirstLastPara="1" rIns="68575" wrap="square" tIns="34275">
            <a:noAutofit/>
          </a:bodyPr>
          <a:lstStyle/>
          <a:p>
            <a:pPr indent="0" lvl="0" marL="0" rtl="0" algn="ctr">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628650" y="152169"/>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Clr>
                <a:schemeClr val="dk1"/>
              </a:buClr>
              <a:buSzPts val="1100"/>
              <a:buFont typeface="Arial"/>
              <a:buNone/>
            </a:pPr>
            <a:r>
              <a:rPr lang="en"/>
              <a:t>What’s New?</a:t>
            </a:r>
            <a:endParaRPr/>
          </a:p>
        </p:txBody>
      </p:sp>
      <p:sp>
        <p:nvSpPr>
          <p:cNvPr id="69" name="Google Shape;69;p14"/>
          <p:cNvSpPr txBox="1"/>
          <p:nvPr>
            <p:ph idx="1" type="body"/>
          </p:nvPr>
        </p:nvSpPr>
        <p:spPr>
          <a:xfrm>
            <a:off x="400050" y="840494"/>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a:t>The </a:t>
            </a:r>
            <a:r>
              <a:rPr b="1" lang="en"/>
              <a:t>Standard Data Set</a:t>
            </a:r>
            <a:r>
              <a:rPr lang="en"/>
              <a:t> for Annual Unit Planning has been updated!</a:t>
            </a:r>
            <a:endParaRPr/>
          </a:p>
          <a:p>
            <a:pPr indent="-361950" lvl="0" marL="457200" rtl="0" algn="l">
              <a:spcBef>
                <a:spcPts val="800"/>
              </a:spcBef>
              <a:spcAft>
                <a:spcPts val="0"/>
              </a:spcAft>
              <a:buSzPts val="2100"/>
              <a:buChar char="•"/>
            </a:pPr>
            <a:r>
              <a:rPr lang="en"/>
              <a:t>Better Integration with ARC Data on Demand </a:t>
            </a:r>
            <a:r>
              <a:rPr i="1" lang="en"/>
              <a:t>(Precision Campus)</a:t>
            </a:r>
            <a:endParaRPr i="1"/>
          </a:p>
          <a:p>
            <a:pPr indent="-342900" lvl="1" marL="914400" rtl="0" algn="l">
              <a:spcBef>
                <a:spcPts val="0"/>
              </a:spcBef>
              <a:spcAft>
                <a:spcPts val="0"/>
              </a:spcAft>
              <a:buSzPts val="1800"/>
              <a:buChar char="•"/>
            </a:pPr>
            <a:r>
              <a:rPr lang="en"/>
              <a:t>Direct links, with additional disaggregation and filtering options</a:t>
            </a:r>
            <a:endParaRPr/>
          </a:p>
          <a:p>
            <a:pPr indent="-361950" lvl="0" marL="457200" rtl="0" algn="l">
              <a:spcBef>
                <a:spcPts val="0"/>
              </a:spcBef>
              <a:spcAft>
                <a:spcPts val="0"/>
              </a:spcAft>
              <a:buSzPts val="2100"/>
              <a:buChar char="•"/>
            </a:pPr>
            <a:r>
              <a:rPr lang="en"/>
              <a:t>Greater emphasis and access to disproportionate impact data</a:t>
            </a:r>
            <a:endParaRPr/>
          </a:p>
          <a:p>
            <a:pPr indent="-342900" lvl="1" marL="914400" rtl="0" algn="l">
              <a:spcBef>
                <a:spcPts val="0"/>
              </a:spcBef>
              <a:spcAft>
                <a:spcPts val="0"/>
              </a:spcAft>
              <a:buSzPts val="1800"/>
              <a:buChar char="•"/>
            </a:pPr>
            <a:r>
              <a:rPr lang="en"/>
              <a:t>More </a:t>
            </a:r>
            <a:r>
              <a:rPr lang="en"/>
              <a:t>student</a:t>
            </a:r>
            <a:r>
              <a:rPr lang="en"/>
              <a:t> attributes (Gender, Race/Ethnicity, Veterans, Foster Youth, Disability, Poverty Level Status) with Intersectionality</a:t>
            </a:r>
            <a:endParaRPr/>
          </a:p>
          <a:p>
            <a:pPr indent="0" lvl="0" marL="0" rtl="0" algn="l">
              <a:spcBef>
                <a:spcPts val="800"/>
              </a:spcBef>
              <a:spcAft>
                <a:spcPts val="0"/>
              </a:spcAft>
              <a:buNone/>
            </a:pPr>
            <a:r>
              <a:rPr lang="en" sz="2000"/>
              <a:t>According to the California Community Colleges Chancellor’s Office, </a:t>
            </a:r>
            <a:r>
              <a:rPr i="1" lang="en" sz="2000"/>
              <a:t>“</a:t>
            </a:r>
            <a:r>
              <a:rPr b="1" i="1" lang="en" sz="2000"/>
              <a:t>disproportionate impact</a:t>
            </a:r>
            <a:r>
              <a:rPr i="1" lang="en" sz="2000"/>
              <a:t> occurs when a subset of students, based on a </a:t>
            </a:r>
            <a:r>
              <a:rPr i="1" lang="en" sz="2000"/>
              <a:t>student</a:t>
            </a:r>
            <a:r>
              <a:rPr i="1" lang="en" sz="2000"/>
              <a:t> characteristic such as age, race, or gender have </a:t>
            </a:r>
            <a:r>
              <a:rPr i="1" lang="en" sz="2000"/>
              <a:t>observably</a:t>
            </a:r>
            <a:r>
              <a:rPr i="1" lang="en" sz="2000"/>
              <a:t> different outcomes”</a:t>
            </a:r>
            <a:endParaRPr i="1" sz="2000"/>
          </a:p>
          <a:p>
            <a:pPr indent="-361950" lvl="0" marL="457200" rtl="0" algn="l">
              <a:spcBef>
                <a:spcPts val="800"/>
              </a:spcBef>
              <a:spcAft>
                <a:spcPts val="0"/>
              </a:spcAft>
              <a:buSzPts val="2100"/>
              <a:buChar char="•"/>
            </a:pPr>
            <a:r>
              <a:rPr lang="en"/>
              <a:t>Removed Productivity Data Element to streamline process</a:t>
            </a:r>
            <a:endParaRPr/>
          </a:p>
          <a:p>
            <a:pPr indent="-361950" lvl="0" marL="457200" rtl="0" algn="l">
              <a:spcBef>
                <a:spcPts val="0"/>
              </a:spcBef>
              <a:spcAft>
                <a:spcPts val="0"/>
              </a:spcAft>
              <a:buSzPts val="2100"/>
              <a:buChar char="•"/>
            </a:pPr>
            <a:r>
              <a:rPr lang="en"/>
              <a:t>Removed color codes (except for DSS) to simplify interface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Why Change?</a:t>
            </a:r>
            <a:endParaRPr/>
          </a:p>
        </p:txBody>
      </p:sp>
      <p:sp>
        <p:nvSpPr>
          <p:cNvPr id="75" name="Google Shape;75;p15"/>
          <p:cNvSpPr txBox="1"/>
          <p:nvPr>
            <p:ph idx="1" type="body"/>
          </p:nvPr>
        </p:nvSpPr>
        <p:spPr>
          <a:xfrm>
            <a:off x="400050" y="873925"/>
            <a:ext cx="8333100" cy="3263400"/>
          </a:xfrm>
          <a:prstGeom prst="rect">
            <a:avLst/>
          </a:prstGeom>
        </p:spPr>
        <p:txBody>
          <a:bodyPr anchorCtr="0" anchor="t" bIns="34275" lIns="68575" spcFirstLastPara="1" rIns="68575" wrap="square" tIns="34275">
            <a:noAutofit/>
          </a:bodyPr>
          <a:lstStyle/>
          <a:p>
            <a:pPr indent="-361950" lvl="0" marL="457200" rtl="0" algn="l">
              <a:spcBef>
                <a:spcPts val="800"/>
              </a:spcBef>
              <a:spcAft>
                <a:spcPts val="0"/>
              </a:spcAft>
              <a:buSzPts val="2100"/>
              <a:buChar char="•"/>
            </a:pPr>
            <a:r>
              <a:rPr lang="en"/>
              <a:t>Integration with ARC Data on Demand provides units with more sophisticated and nuanced ways of exploring their data</a:t>
            </a:r>
            <a:endParaRPr/>
          </a:p>
          <a:p>
            <a:pPr indent="-342900" lvl="1" marL="914400" rtl="0" algn="l">
              <a:spcBef>
                <a:spcPts val="0"/>
              </a:spcBef>
              <a:spcAft>
                <a:spcPts val="0"/>
              </a:spcAft>
              <a:buSzPts val="1800"/>
              <a:buChar char="•"/>
            </a:pPr>
            <a:r>
              <a:rPr lang="en"/>
              <a:t>E.g. enables increased </a:t>
            </a:r>
            <a:r>
              <a:rPr lang="en"/>
              <a:t>awareness</a:t>
            </a:r>
            <a:r>
              <a:rPr lang="en"/>
              <a:t> of enrollment trends by course attributes (e.g. modality) and student attributes (e.g. age, gender, race)</a:t>
            </a:r>
            <a:endParaRPr/>
          </a:p>
          <a:p>
            <a:pPr indent="-361950" lvl="0" marL="457200" rtl="0" algn="l">
              <a:spcBef>
                <a:spcPts val="0"/>
              </a:spcBef>
              <a:spcAft>
                <a:spcPts val="0"/>
              </a:spcAft>
              <a:buSzPts val="2100"/>
              <a:buChar char="•"/>
            </a:pPr>
            <a:r>
              <a:rPr lang="en"/>
              <a:t>Greater emphasis and access to DI data enables more </a:t>
            </a:r>
            <a:r>
              <a:rPr i="1" lang="en"/>
              <a:t>student-centered</a:t>
            </a:r>
            <a:r>
              <a:rPr lang="en"/>
              <a:t> and </a:t>
            </a:r>
            <a:r>
              <a:rPr i="1" lang="en"/>
              <a:t>equity-centered</a:t>
            </a:r>
            <a:r>
              <a:rPr lang="en"/>
              <a:t> analysis, reflection, and planning</a:t>
            </a:r>
            <a:endParaRPr/>
          </a:p>
          <a:p>
            <a:pPr indent="-342900" lvl="1" marL="914400" rtl="0" algn="l">
              <a:spcBef>
                <a:spcPts val="0"/>
              </a:spcBef>
              <a:spcAft>
                <a:spcPts val="0"/>
              </a:spcAft>
              <a:buSzPts val="1800"/>
              <a:buChar char="•"/>
            </a:pPr>
            <a:r>
              <a:rPr lang="en"/>
              <a:t>E.g. enables increased awareness of which students are disproportionately impacted</a:t>
            </a:r>
            <a:endParaRPr/>
          </a:p>
          <a:p>
            <a:pPr indent="-342900" lvl="1" marL="914400" rtl="0" algn="l">
              <a:spcBef>
                <a:spcPts val="0"/>
              </a:spcBef>
              <a:spcAft>
                <a:spcPts val="0"/>
              </a:spcAft>
              <a:buSzPts val="1800"/>
              <a:buChar char="•"/>
            </a:pPr>
            <a:r>
              <a:rPr lang="en"/>
              <a:t>E.g. enables increased awareness of intersectional DI</a:t>
            </a:r>
            <a:endParaRPr/>
          </a:p>
          <a:p>
            <a:pPr indent="-361950" lvl="0" marL="457200" rtl="0" algn="l">
              <a:spcBef>
                <a:spcPts val="0"/>
              </a:spcBef>
              <a:spcAft>
                <a:spcPts val="0"/>
              </a:spcAft>
              <a:buSzPts val="2100"/>
              <a:buChar char="•"/>
            </a:pPr>
            <a:r>
              <a:rPr lang="en"/>
              <a:t>Together, these changes </a:t>
            </a:r>
            <a:r>
              <a:rPr lang="en"/>
              <a:t>should</a:t>
            </a:r>
            <a:r>
              <a:rPr lang="en"/>
              <a:t> help to better</a:t>
            </a:r>
            <a:endParaRPr/>
          </a:p>
          <a:p>
            <a:pPr indent="-342900" lvl="1" marL="914400" rtl="0" algn="l">
              <a:spcBef>
                <a:spcPts val="0"/>
              </a:spcBef>
              <a:spcAft>
                <a:spcPts val="0"/>
              </a:spcAft>
              <a:buSzPts val="1800"/>
              <a:buChar char="•"/>
            </a:pPr>
            <a:r>
              <a:rPr lang="en"/>
              <a:t>promote equity and inform departmental dialogue, planning,                 </a:t>
            </a:r>
            <a:r>
              <a:rPr lang="en"/>
              <a:t>decision</a:t>
            </a:r>
            <a:r>
              <a:rPr lang="en"/>
              <a:t> making and resource allocation</a:t>
            </a:r>
            <a:endParaRPr/>
          </a:p>
          <a:p>
            <a:pPr indent="0" lvl="0" marL="0" rtl="0" algn="l">
              <a:spcBef>
                <a:spcPts val="8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560005" y="297550"/>
            <a:ext cx="81474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Standard Data Set - New Reports </a:t>
            </a:r>
            <a:r>
              <a:rPr lang="en"/>
              <a:t>Demo</a:t>
            </a:r>
            <a:endParaRPr/>
          </a:p>
        </p:txBody>
      </p:sp>
      <p:pic>
        <p:nvPicPr>
          <p:cNvPr id="82" name="Google Shape;82;p16"/>
          <p:cNvPicPr preferRelativeResize="0"/>
          <p:nvPr/>
        </p:nvPicPr>
        <p:blipFill>
          <a:blip r:embed="rId3">
            <a:alphaModFix/>
          </a:blip>
          <a:stretch>
            <a:fillRect/>
          </a:stretch>
        </p:blipFill>
        <p:spPr>
          <a:xfrm>
            <a:off x="560000" y="1195750"/>
            <a:ext cx="8147451" cy="131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471488" y="205383"/>
            <a:ext cx="5915100" cy="7458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Data Resources</a:t>
            </a:r>
            <a:endParaRPr/>
          </a:p>
        </p:txBody>
      </p:sp>
      <p:sp>
        <p:nvSpPr>
          <p:cNvPr id="89" name="Google Shape;89;p17"/>
          <p:cNvSpPr txBox="1"/>
          <p:nvPr>
            <p:ph idx="1" type="body"/>
          </p:nvPr>
        </p:nvSpPr>
        <p:spPr>
          <a:xfrm>
            <a:off x="584600" y="1035650"/>
            <a:ext cx="8454600" cy="3604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u="sng">
                <a:solidFill>
                  <a:schemeClr val="hlink"/>
                </a:solidFill>
                <a:hlinkClick r:id="rId3"/>
              </a:rPr>
              <a:t>ARC Data on Demand</a:t>
            </a:r>
            <a:r>
              <a:rPr lang="en"/>
              <a:t> (Precision Campus)</a:t>
            </a:r>
            <a:endParaRPr/>
          </a:p>
          <a:p>
            <a:pPr indent="0" lvl="0" marL="0" rtl="0" algn="l">
              <a:spcBef>
                <a:spcPts val="800"/>
              </a:spcBef>
              <a:spcAft>
                <a:spcPts val="0"/>
              </a:spcAft>
              <a:buNone/>
            </a:pPr>
            <a:r>
              <a:rPr lang="en"/>
              <a:t>Yuj Shimizu, Faculty Research Coordinator, </a:t>
            </a:r>
            <a:r>
              <a:rPr lang="en" u="sng">
                <a:solidFill>
                  <a:schemeClr val="hlink"/>
                </a:solidFill>
                <a:hlinkClick r:id="rId4"/>
              </a:rPr>
              <a:t>shimizy@arc.losrios.edu</a:t>
            </a:r>
            <a:endParaRPr/>
          </a:p>
          <a:p>
            <a:pPr indent="-361950" lvl="0" marL="457200" rtl="0" algn="l">
              <a:spcBef>
                <a:spcPts val="800"/>
              </a:spcBef>
              <a:spcAft>
                <a:spcPts val="0"/>
              </a:spcAft>
              <a:buSzPts val="2100"/>
              <a:buChar char="•"/>
            </a:pPr>
            <a:r>
              <a:rPr lang="en"/>
              <a:t>Drop-in hours for help with Data on Demand or Standard Data Set (TBD)</a:t>
            </a:r>
            <a:endParaRPr/>
          </a:p>
          <a:p>
            <a:pPr indent="0" lvl="0" marL="0" rtl="0" algn="l">
              <a:spcBef>
                <a:spcPts val="800"/>
              </a:spcBef>
              <a:spcAft>
                <a:spcPts val="0"/>
              </a:spcAft>
              <a:buNone/>
            </a:pPr>
            <a:r>
              <a:rPr lang="en"/>
              <a:t>Jeff Sacha, Center for Teaching and Learning Faculty</a:t>
            </a:r>
            <a:endParaRPr/>
          </a:p>
          <a:p>
            <a:pPr indent="-361950" lvl="0" marL="457200" rtl="0" algn="l">
              <a:spcBef>
                <a:spcPts val="800"/>
              </a:spcBef>
              <a:spcAft>
                <a:spcPts val="0"/>
              </a:spcAft>
              <a:buSzPts val="2100"/>
              <a:buChar char="•"/>
            </a:pPr>
            <a:r>
              <a:rPr lang="en"/>
              <a:t>Book a 50-minute Collaborate for Change appointment via zoom on Fridays between 11 AM and 1 PM, or by appointment</a:t>
            </a:r>
            <a:endParaRPr/>
          </a:p>
          <a:p>
            <a:pPr indent="-361950" lvl="0" marL="457200" rtl="0" algn="l">
              <a:spcBef>
                <a:spcPts val="0"/>
              </a:spcBef>
              <a:spcAft>
                <a:spcPts val="0"/>
              </a:spcAft>
              <a:buSzPts val="2100"/>
              <a:buChar char="•"/>
            </a:pPr>
            <a:r>
              <a:rPr lang="en"/>
              <a:t>Book using the calendly link in the chat or find the link on the CTL website</a:t>
            </a:r>
            <a:endParaRPr/>
          </a:p>
          <a:p>
            <a:pPr indent="-361950" lvl="0" marL="457200" rtl="0" algn="l">
              <a:spcBef>
                <a:spcPts val="0"/>
              </a:spcBef>
              <a:spcAft>
                <a:spcPts val="0"/>
              </a:spcAft>
              <a:buSzPts val="2100"/>
              <a:buChar char="•"/>
            </a:pPr>
            <a:r>
              <a:rPr lang="en"/>
              <a:t>Individual or group appointments available</a:t>
            </a:r>
            <a:endParaRPr/>
          </a:p>
          <a:p>
            <a:pPr indent="-361950" lvl="0" marL="457200" rtl="0" algn="l">
              <a:spcBef>
                <a:spcPts val="0"/>
              </a:spcBef>
              <a:spcAft>
                <a:spcPts val="0"/>
              </a:spcAft>
              <a:buSzPts val="2100"/>
              <a:buChar char="•"/>
            </a:pPr>
            <a:r>
              <a:rPr lang="en"/>
              <a:t>Email Jeff at </a:t>
            </a:r>
            <a:r>
              <a:rPr lang="en" u="sng">
                <a:solidFill>
                  <a:schemeClr val="hlink"/>
                </a:solidFill>
                <a:hlinkClick r:id="rId5"/>
              </a:rPr>
              <a:t>sachaj@arc.losrios.edu</a:t>
            </a:r>
            <a:r>
              <a:rPr lang="en"/>
              <a:t> with 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